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7559675" cy="10691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defTabSz="914400">
              <a:lnSpc>
                <a:spcPct val="90000"/>
              </a:lnSpc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Folie mittels Klicken verschieben</a:t>
            </a: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Format der Notizen mittels Klicken bearbeiten</a:t>
            </a:r>
          </a:p>
        </p:txBody>
      </p:sp>
      <p:sp>
        <p:nvSpPr>
          <p:cNvPr id="9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&lt;Kopfzeile&gt;</a:t>
            </a:r>
          </a:p>
        </p:txBody>
      </p:sp>
      <p:sp>
        <p:nvSpPr>
          <p:cNvPr id="95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&lt;Datum/Uhrzeit&gt;</a:t>
            </a:r>
          </a:p>
        </p:txBody>
      </p:sp>
      <p:sp>
        <p:nvSpPr>
          <p:cNvPr id="96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97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r">
              <a:buNone/>
            </a:pPr>
            <a:fld id="{7D93812F-CFD6-484F-99CF-1DE5DE37920D}" type="slidenum"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‹Nr.›</a:t>
            </a:fld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vertus.co/clickbaiting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ebermedien.de/10186/wunderheilung-durch-wiederholungsdrama/" TargetMode="Externa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vertus.co/clickbaiting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uebermedien.de/10186/wunderheilung-durch-wiederholungsdrama/" TargetMode="Externa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KettnerEdelmetalle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youtube.com/watch?v=6YWvVdZGqJM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x.com/RealConorOil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linkedin.com/in/bastianschmidt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5480" cy="4007160"/>
          </a:xfrm>
          <a:prstGeom prst="rect">
            <a:avLst/>
          </a:prstGeom>
          <a:ln w="0">
            <a:noFill/>
          </a:ln>
        </p:spPr>
      </p:sp>
      <p:sp>
        <p:nvSpPr>
          <p:cNvPr id="1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Flugzeug: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Klassisches Clickbait: „Curiosity Gap!“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Virale Werbung des FFM Flughafen. Das Flugzeug verwandelt sich in einen Transformer. 3-D Animation von „Michael Schmidt“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Wohnmobil: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Clickbait mit KI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Screenshot auf </a:t>
            </a: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3"/>
              </a:rPr>
              <a:t>https://vertus.co/clickbaiting/</a:t>
            </a: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[23.09.2026]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Regenbogenpresse: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4"/>
              </a:rPr>
              <a:t>https://uebermedien.de/10186/wunderheilung-durch-wiederholungsdrama/</a:t>
            </a: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Eigene Zusammenstellung (Montage) Übermedien.de 28.11.2016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Selber Titel, Andere Gesichter … „Immer Drama“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Regenbogenpresse (Yellow) Press schon „immer“ auf grenzwertigen Pfaden unterwegs, da abhängig von Reizkäufen.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3" name="Rechteck 142"/>
          <p:cNvSpPr/>
          <p:nvPr/>
        </p:nvSpPr>
        <p:spPr>
          <a:xfrm>
            <a:off x="2406600" y="3321720"/>
            <a:ext cx="4519800" cy="267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05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3"/>
              </a:rPr>
              <a:t>https://vertus.co/clickbaiting/</a:t>
            </a:r>
            <a:endParaRPr lang="de-DE" sz="105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4" name="Rechteck 143"/>
          <p:cNvSpPr/>
          <p:nvPr/>
        </p:nvSpPr>
        <p:spPr>
          <a:xfrm>
            <a:off x="4801320" y="4344120"/>
            <a:ext cx="22842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https://uebermedien.de/10186/wunderheilung-durch-wiederholungsdrama/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5480" cy="4007160"/>
          </a:xfrm>
          <a:prstGeom prst="rect">
            <a:avLst/>
          </a:prstGeom>
          <a:ln w="0">
            <a:noFill/>
          </a:ln>
        </p:spPr>
      </p:sp>
      <p:sp>
        <p:nvSpPr>
          <p:cNvPr id="1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Flugzeug: 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Klassisches Clickbait: „Curiosity Gap!“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Virale Werbung des FFM Flughafen. Das Flugzeug verwandelt sich in einen Transformer. 3-D Animation von „Michael Schmidt“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Wohnmobil: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Clickbait mit KI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Screenshot auf </a:t>
            </a: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3"/>
              </a:rPr>
              <a:t>https://vertus.co/clickbaiting/</a:t>
            </a: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[23.09.2026]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Beispiel Regenbogenpresse:</a:t>
            </a:r>
            <a:endParaRPr lang="de-DE" sz="14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4"/>
              </a:rPr>
              <a:t>https://uebermedien.de/10186/wunderheilung-durch-wiederholungsdrama/</a:t>
            </a: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Eigene Zusammenstellung (Montage) Übermedien.de 28.11.2016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Selber Titel, Andere Gesichter … „Immer Drama“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Regenbogenpresse (Yellow) Press schon „immer“ auf grenzwertigen Pfaden unterwegs, da abhängig von Reizkäufen.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5480" cy="4007160"/>
          </a:xfrm>
          <a:prstGeom prst="rect">
            <a:avLst/>
          </a:prstGeom>
          <a:ln w="0">
            <a:noFill/>
          </a:ln>
        </p:spPr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3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Thumbnail 1: </a:t>
            </a: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3"/>
              </a:rPr>
              <a:t>https://www.youtube.com/@KettnerEdelmetalle</a:t>
            </a: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Video: 02.09.2026 Screenshot: 22.09.2026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20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Clickbait weil inhaltliche Versprechen auf Geheimwissen + optische Gestaltung </a:t>
            </a:r>
            <a:endParaRPr lang="de-DE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Thumnbail 2 </a:t>
            </a: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4"/>
              </a:rPr>
              <a:t>https://www.youtube.com/watch?v=6YWvVdZGqJM</a:t>
            </a: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17.07.2024 // Volksverpetzer YouTube-Kanal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Wichtig: absichtlicher Clickbait, weil laut eigener Angabe Kanal die Methoden von Desinformation karikiert &amp; für eigene Zwecke nutzt. 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pos="0" algn="l"/>
              </a:tabLst>
            </a:pPr>
            <a:endParaRPr lang="de-DE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49" name="Rechteck 148"/>
          <p:cNvSpPr/>
          <p:nvPr/>
        </p:nvSpPr>
        <p:spPr>
          <a:xfrm>
            <a:off x="577800" y="4079520"/>
            <a:ext cx="471204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9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https://www.youtube.com/@KettnerEdelmetalle</a:t>
            </a:r>
          </a:p>
        </p:txBody>
      </p:sp>
      <p:sp>
        <p:nvSpPr>
          <p:cNvPr id="150" name="Rechteck 149"/>
          <p:cNvSpPr/>
          <p:nvPr/>
        </p:nvSpPr>
        <p:spPr>
          <a:xfrm>
            <a:off x="3778920" y="3994920"/>
            <a:ext cx="3199320" cy="452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05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4"/>
              </a:rPr>
              <a:t>https://www.youtube.com/watch?v=6YWvVdZGqJM</a:t>
            </a:r>
            <a:r>
              <a:rPr lang="de-DE" sz="10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  <a:p>
            <a:pPr>
              <a:lnSpc>
                <a:spcPct val="100000"/>
              </a:lnSpc>
            </a:pPr>
            <a:r>
              <a:rPr lang="de-DE" sz="105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Volksverpetzer YouTube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5480" cy="4007160"/>
          </a:xfrm>
          <a:prstGeom prst="rect">
            <a:avLst/>
          </a:prstGeom>
          <a:ln w="0">
            <a:noFill/>
          </a:ln>
        </p:spPr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5840" cy="4809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3"/>
              </a:rPr>
              <a:t>https://x.com/RealConorOil</a:t>
            </a: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Screenshot X vom 22.09.2026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Account = US-Troll mit viel politischem Ragebait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Gezielt auf Interaktion durch wütende Konter ausgerichtet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  <a:hlinkClick r:id="rId4"/>
              </a:rPr>
              <a:t>https://www.linkedin.com/in/bastianschmidt/</a:t>
            </a: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Post vom 01.09.2025 // Screenshot vom 22.09.2026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20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Letztlich gehts um die Inhalte von Coaching und Finanzen des Absenders. </a:t>
            </a:r>
          </a:p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endParaRPr lang="de-DE" sz="20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53" name="Rechteck 152"/>
          <p:cNvSpPr/>
          <p:nvPr/>
        </p:nvSpPr>
        <p:spPr>
          <a:xfrm>
            <a:off x="685800" y="2743920"/>
            <a:ext cx="2745720" cy="318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5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https://x.com/RealConorOil</a:t>
            </a:r>
          </a:p>
        </p:txBody>
      </p:sp>
      <p:sp>
        <p:nvSpPr>
          <p:cNvPr id="154" name="Rechteck 153"/>
          <p:cNvSpPr/>
          <p:nvPr/>
        </p:nvSpPr>
        <p:spPr>
          <a:xfrm>
            <a:off x="3886920" y="4572720"/>
            <a:ext cx="4456080" cy="319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https://www.linkedin.com/in/bastianschmidt/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ld mit 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7600" cy="159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32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7520" cy="486900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432000" indent="-3240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4572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9144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3716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18288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286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27432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7600" cy="380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B115180-11F4-4CE5-B6B6-8453822AECCF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10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12" name="PlaceHolder 5"/>
          <p:cNvSpPr>
            <a:spLocks noGrp="1"/>
          </p:cNvSpPr>
          <p:nvPr>
            <p:ph type="sldNum" idx="6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F84E52E-74D8-45D3-B7FC-C036ABE297CD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7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" name="Grafik 4"/>
          <p:cNvPicPr/>
          <p:nvPr/>
        </p:nvPicPr>
        <p:blipFill>
          <a:blip r:embed="rId3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8120" cy="114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Format des Titeltextes durch Klicken bearbeiten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3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Grafik 4"/>
          <p:cNvPicPr/>
          <p:nvPr/>
        </p:nvPicPr>
        <p:blipFill>
          <a:blip r:embed="rId3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8120" cy="114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Format des Titeltextes durch Klicken bearbeiten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elfoli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9320" cy="862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sldNum" idx="7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31908CF-024E-4734-BF3A-07966C938EF5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itelfolie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8120" cy="114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Format des Titeltextes durch Klicken bearbeiten</a:t>
            </a: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68120" cy="1140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Format des Titeltextes durch Klicken bearbeiten</a:t>
            </a: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und Inhal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sldNum" idx="8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97130B3-5A7C-4FA5-A1B4-E09F4EE8C49C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rafik 7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34" name="Grafik 9"/>
          <p:cNvPicPr/>
          <p:nvPr/>
        </p:nvPicPr>
        <p:blipFill>
          <a:blip r:embed="rId3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9320" cy="862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sldNum" idx="9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EF8E8A7-7FA0-482D-A4C7-9B8A66A02D42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sldNum" idx="10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741617E-8C87-4FE4-A720-E8EB53806BCF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4" name="PlaceHolder 4"/>
          <p:cNvSpPr>
            <a:spLocks noGrp="1"/>
          </p:cNvSpPr>
          <p:nvPr>
            <p:ph type="sldNum" idx="11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F21257A-D38C-4692-99B3-24D8C0B495D3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Zwei Inhalte">
    <p:bg>
      <p:bgPr>
        <a:solidFill>
          <a:srgbClr val="DEC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48" name="PlaceHolder 4"/>
          <p:cNvSpPr>
            <a:spLocks noGrp="1"/>
          </p:cNvSpPr>
          <p:nvPr>
            <p:ph type="sldNum" idx="12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FD03D24-9E0F-4F9E-803C-789446417D23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el und Inhal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51" name="PlaceHolder 3"/>
          <p:cNvSpPr>
            <a:spLocks noGrp="1"/>
          </p:cNvSpPr>
          <p:nvPr>
            <p:ph type="sldNum" idx="13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196BADF-5BD6-4043-8093-175EB3384762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bschnitts-&#10;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0920" cy="2847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60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60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60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0920" cy="1495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ource Sans 3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54" name="PlaceHolder 3"/>
          <p:cNvSpPr>
            <a:spLocks noGrp="1"/>
          </p:cNvSpPr>
          <p:nvPr>
            <p:ph type="dt" idx="14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ftr" idx="15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56" name="PlaceHolder 5"/>
          <p:cNvSpPr>
            <a:spLocks noGrp="1"/>
          </p:cNvSpPr>
          <p:nvPr>
            <p:ph type="sldNum" idx="16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4A1884B-7DA2-470E-B352-53EFE20D5FB7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Zwei Inhalt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7680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60" name="PlaceHolder 4"/>
          <p:cNvSpPr>
            <a:spLocks noGrp="1"/>
          </p:cNvSpPr>
          <p:nvPr>
            <p:ph type="sldNum" idx="17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C82950-0993-4AD4-976F-DF7B1094BCC4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64" name="PlaceHolder 4"/>
          <p:cNvSpPr>
            <a:spLocks noGrp="1"/>
          </p:cNvSpPr>
          <p:nvPr>
            <p:ph type="sldNum" idx="20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6183896-1882-459E-B7AA-42CA16C8129B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67" name="PlaceHolder 3"/>
          <p:cNvSpPr>
            <a:spLocks noGrp="1"/>
          </p:cNvSpPr>
          <p:nvPr>
            <p:ph type="sldNum" idx="23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D6A2739-B877-4EA5-A69C-A2DCEA8DBE89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ergleich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3040" cy="81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3040" cy="367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78600" cy="81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4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  <a:endParaRPr lang="de-DE" sz="24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78600" cy="3679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73" name="PlaceHolder 6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7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75" name="PlaceHolder 8"/>
          <p:cNvSpPr>
            <a:spLocks noGrp="1"/>
          </p:cNvSpPr>
          <p:nvPr>
            <p:ph type="sldNum" idx="26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FAF92B8-4EF2-47E5-ADC0-9A3A34CC5E1B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elfolie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rafik 4"/>
          <p:cNvPicPr/>
          <p:nvPr/>
        </p:nvPicPr>
        <p:blipFill>
          <a:blip r:embed="rId2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77" name="Grafik 9"/>
          <p:cNvPicPr/>
          <p:nvPr/>
        </p:nvPicPr>
        <p:blipFill>
          <a:blip r:embed="rId3"/>
          <a:stretch/>
        </p:blipFill>
        <p:spPr>
          <a:xfrm>
            <a:off x="0" y="0"/>
            <a:ext cx="12187440" cy="6853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9320" cy="862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ldNum" idx="27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AC055884-013F-40D1-811B-332E15BCB338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6812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7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Format des Gliederungstextes durch Klicken bearbeiten</a:t>
            </a: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Gliederungsebene</a:t>
            </a: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Gliederungsebene</a:t>
            </a: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Gliederungsebene</a:t>
            </a: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Gliederungsebene</a:t>
            </a: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Sechste Gliederungsebene</a:t>
            </a: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Siebte Gliederungsebene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nhalt mit Überschrif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27600" cy="1595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32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67520" cy="4869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3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27600" cy="3807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1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</p:txBody>
      </p:sp>
      <p:sp>
        <p:nvSpPr>
          <p:cNvPr id="84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86" name="PlaceHolder 6"/>
          <p:cNvSpPr>
            <a:spLocks noGrp="1"/>
          </p:cNvSpPr>
          <p:nvPr>
            <p:ph type="sldNum" idx="30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7202CD-FD1D-4D03-BB59-A0D4A05EDAE3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bg>
      <p:bgPr>
        <a:solidFill>
          <a:srgbClr val="FB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4400" cy="5807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ctr">
            <a:noAutofit/>
          </a:bodyPr>
          <a:lstStyle>
            <a:lvl1pPr indent="0" algn="l" defTabSz="914400">
              <a:lnSpc>
                <a:spcPct val="90000"/>
              </a:lnSpc>
              <a:buNone/>
              <a:tabLst>
                <a:tab pos="0" algn="l"/>
              </a:tabLst>
              <a:def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Mastertitelformat bearbeiten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29560" cy="58071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def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Mastertextformat bearbeiten</a:t>
            </a: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Zweite Ebene</a:t>
            </a: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20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Dritte Ebene</a:t>
            </a: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Vierte Ebene</a:t>
            </a: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Fünfte Ebene</a:t>
            </a:r>
          </a:p>
        </p:txBody>
      </p:sp>
      <p:sp>
        <p:nvSpPr>
          <p:cNvPr id="89" name="PlaceHolder 3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385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&lt;Datum/Uhrzeit&gt;</a:t>
            </a:r>
            <a:endParaRPr lang="de-DE" sz="1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0120" cy="3603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de-DE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&lt;Fußzeile&gt;</a:t>
            </a:r>
          </a:p>
        </p:txBody>
      </p:sp>
      <p:sp>
        <p:nvSpPr>
          <p:cNvPr id="91" name="PlaceHolder 5"/>
          <p:cNvSpPr>
            <a:spLocks noGrp="1"/>
          </p:cNvSpPr>
          <p:nvPr>
            <p:ph type="sldNum" idx="33"/>
          </p:nvPr>
        </p:nvSpPr>
        <p:spPr>
          <a:xfrm>
            <a:off x="10852560" y="6356520"/>
            <a:ext cx="496440" cy="360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C32464A-48CE-4A22-9907-6C9B6C6DFD9C}" type="slidenum">
              <a:rPr lang="de-DE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‹Nr.›</a:t>
            </a:fld>
            <a:endParaRPr lang="de-DE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uebermedien.de/10186/wunderheilung-durch-wiederholungsdrama/" TargetMode="External"/><Relationship Id="rId3" Type="http://schemas.openxmlformats.org/officeDocument/2006/relationships/image" Target="../media/image5.png"/><Relationship Id="rId7" Type="http://schemas.openxmlformats.org/officeDocument/2006/relationships/hyperlink" Target="https://vertus.co/clickbaitin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fr.de/kultur/transformer-landet-flughafen-frankfurt-11140522.html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www.youtube.com/watch?v=6YWvVdZGqJM" TargetMode="External"/><Relationship Id="rId5" Type="http://schemas.openxmlformats.org/officeDocument/2006/relationships/hyperlink" Target="https://www.youtube.com/@KettnerEdelmetalle" TargetMode="Externa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x.com/RealConorOil" TargetMode="External"/><Relationship Id="rId5" Type="http://schemas.openxmlformats.org/officeDocument/2006/relationships/hyperlink" Target="https://www.linkedin.com/in/bastianschmidt/" TargetMode="Externa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1523880" y="1568160"/>
            <a:ext cx="9139320" cy="862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VIRAL oder EGAL?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 type="subTitle"/>
          </p:nvPr>
        </p:nvSpPr>
        <p:spPr>
          <a:xfrm>
            <a:off x="1523880" y="2684520"/>
            <a:ext cx="9139320" cy="144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i="1" u="none" strike="noStrike">
                <a:solidFill>
                  <a:schemeClr val="dk1"/>
                </a:solidFill>
                <a:effectLst/>
                <a:uFillTx/>
                <a:latin typeface="Source Sans 3 Medium"/>
              </a:rPr>
              <a:t>Manuelle Sharepics gestalten 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subTitle" hasCustomPrompt="1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erif 4 SemiBold"/>
              </a:rPr>
              <a:t>Was ist „Clickbait“ ? 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Clickbait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wörtlich: „Klickköder“ </a:t>
            </a:r>
            <a:endParaRPr lang="de-DE" sz="28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reißerische Inhalte (im Netz), die zum Klicken verleiten sollen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Neugier entfachen (viel versprechen)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Texte, Bilder, Clips</a:t>
            </a:r>
          </a:p>
          <a:p>
            <a:pPr marL="228600" indent="-2286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de-DE" sz="26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gezielter Einsatz von Übertreibung, Gefühlen, manipulativen Strategien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Clickbait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pic>
        <p:nvPicPr>
          <p:cNvPr id="104" name="Grafik 103"/>
          <p:cNvPicPr/>
          <p:nvPr/>
        </p:nvPicPr>
        <p:blipFill>
          <a:blip r:embed="rId3"/>
          <a:stretch/>
        </p:blipFill>
        <p:spPr>
          <a:xfrm>
            <a:off x="757800" y="1600200"/>
            <a:ext cx="2904840" cy="266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5" name="Grafik 104"/>
          <p:cNvPicPr/>
          <p:nvPr/>
        </p:nvPicPr>
        <p:blipFill>
          <a:blip r:embed="rId4"/>
          <a:stretch/>
        </p:blipFill>
        <p:spPr>
          <a:xfrm>
            <a:off x="3922920" y="1600200"/>
            <a:ext cx="3012840" cy="2642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6" name="Grafik 105"/>
          <p:cNvPicPr/>
          <p:nvPr/>
        </p:nvPicPr>
        <p:blipFill>
          <a:blip r:embed="rId5"/>
          <a:stretch/>
        </p:blipFill>
        <p:spPr>
          <a:xfrm>
            <a:off x="7773840" y="862200"/>
            <a:ext cx="3919680" cy="5281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7" name="Rechteck 106"/>
          <p:cNvSpPr/>
          <p:nvPr/>
        </p:nvSpPr>
        <p:spPr>
          <a:xfrm>
            <a:off x="685800" y="4344120"/>
            <a:ext cx="2970720" cy="106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Screenshot Focus Online auf Facebook </a:t>
            </a:r>
          </a:p>
          <a:p>
            <a:pPr>
              <a:lnSpc>
                <a:spcPct val="150000"/>
              </a:lnSpc>
            </a:pPr>
            <a:r>
              <a:rPr lang="de-DE" sz="1100" b="0" u="none" strike="noStrike">
                <a:solidFill>
                  <a:srgbClr val="0563C1"/>
                </a:solidFill>
                <a:effectLst/>
                <a:uFillTx/>
                <a:latin typeface="Calibri"/>
                <a:ea typeface="Noto Sans SC Regular"/>
                <a:hlinkClick r:id="rId6"/>
              </a:rPr>
              <a:t>https://www.fr.de/kultur/transformer-landet-flughafen-frankfurt-11140522.html</a:t>
            </a: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Noto Sans SC Regular"/>
              </a:rPr>
              <a:t>, am 11.01.2019 abgerufen</a:t>
            </a:r>
            <a:endParaRPr lang="de-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08" name="Rechteck 107"/>
          <p:cNvSpPr/>
          <p:nvPr/>
        </p:nvSpPr>
        <p:spPr>
          <a:xfrm>
            <a:off x="3886920" y="4344120"/>
            <a:ext cx="29617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</a:t>
            </a:r>
            <a:r>
              <a:rPr lang="de-DE" sz="11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7"/>
              </a:rPr>
              <a:t>https://vertus.co/clickbaiting/</a:t>
            </a: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109" name="Rechteck 108"/>
          <p:cNvSpPr/>
          <p:nvPr/>
        </p:nvSpPr>
        <p:spPr>
          <a:xfrm>
            <a:off x="6738120" y="6172920"/>
            <a:ext cx="525708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</a:t>
            </a:r>
            <a:r>
              <a:rPr lang="de-DE" sz="11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8"/>
              </a:rPr>
              <a:t>https://uebermedien.de/10186/wunderheilung-durch-wiederholungsdrama/</a:t>
            </a:r>
            <a:endParaRPr lang="de-DE" sz="11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Clickbait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pic>
        <p:nvPicPr>
          <p:cNvPr id="111" name="Grafik 110"/>
          <p:cNvPicPr/>
          <p:nvPr/>
        </p:nvPicPr>
        <p:blipFill>
          <a:blip r:embed="rId3"/>
          <a:stretch/>
        </p:blipFill>
        <p:spPr>
          <a:xfrm>
            <a:off x="865800" y="1600200"/>
            <a:ext cx="2904840" cy="26636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2" name="Grafik 111"/>
          <p:cNvPicPr/>
          <p:nvPr/>
        </p:nvPicPr>
        <p:blipFill>
          <a:blip r:embed="rId4"/>
          <a:stretch/>
        </p:blipFill>
        <p:spPr>
          <a:xfrm>
            <a:off x="3886920" y="1600200"/>
            <a:ext cx="3012840" cy="2642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Rechteck 112"/>
          <p:cNvSpPr/>
          <p:nvPr/>
        </p:nvSpPr>
        <p:spPr>
          <a:xfrm>
            <a:off x="914400" y="4344120"/>
            <a:ext cx="2282760" cy="21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Plumpe „News“. </a:t>
            </a:r>
          </a:p>
          <a:p>
            <a:pPr>
              <a:lnSpc>
                <a:spcPct val="150000"/>
              </a:lnSpc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Dahinter steckte ein Animationsgag, das Flugzeug verwandelt sich </a:t>
            </a:r>
          </a:p>
        </p:txBody>
      </p:sp>
      <p:pic>
        <p:nvPicPr>
          <p:cNvPr id="114" name="Grafik 113"/>
          <p:cNvPicPr/>
          <p:nvPr/>
        </p:nvPicPr>
        <p:blipFill>
          <a:blip r:embed="rId5"/>
          <a:stretch/>
        </p:blipFill>
        <p:spPr>
          <a:xfrm>
            <a:off x="7773840" y="862200"/>
            <a:ext cx="3919680" cy="5281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5" name="Rechteck 114"/>
          <p:cNvSpPr/>
          <p:nvPr/>
        </p:nvSpPr>
        <p:spPr>
          <a:xfrm>
            <a:off x="4115520" y="4344120"/>
            <a:ext cx="287568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Werbung heute: </a:t>
            </a:r>
          </a:p>
          <a:p>
            <a:pPr>
              <a:lnSpc>
                <a:spcPct val="150000"/>
              </a:lnSpc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Verfeinert mit KI-„Slop“</a:t>
            </a:r>
          </a:p>
        </p:txBody>
      </p:sp>
      <p:sp>
        <p:nvSpPr>
          <p:cNvPr id="116" name="Rechteck 115"/>
          <p:cNvSpPr/>
          <p:nvPr/>
        </p:nvSpPr>
        <p:spPr>
          <a:xfrm>
            <a:off x="8459640" y="6172920"/>
            <a:ext cx="28756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Historische Vorbilder!?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Clickbait als Thumbnail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pic>
        <p:nvPicPr>
          <p:cNvPr id="118" name="Grafik 117"/>
          <p:cNvPicPr/>
          <p:nvPr/>
        </p:nvPicPr>
        <p:blipFill>
          <a:blip r:embed="rId3"/>
          <a:stretch/>
        </p:blipFill>
        <p:spPr>
          <a:xfrm>
            <a:off x="685800" y="2057400"/>
            <a:ext cx="4320360" cy="3434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9" name="Grafik 118"/>
          <p:cNvPicPr/>
          <p:nvPr/>
        </p:nvPicPr>
        <p:blipFill>
          <a:blip r:embed="rId4"/>
          <a:stretch/>
        </p:blipFill>
        <p:spPr>
          <a:xfrm>
            <a:off x="6172920" y="2286000"/>
            <a:ext cx="4282200" cy="30726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0" name="Rechteck 119"/>
          <p:cNvSpPr/>
          <p:nvPr/>
        </p:nvSpPr>
        <p:spPr>
          <a:xfrm>
            <a:off x="685800" y="5487120"/>
            <a:ext cx="480024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</a:t>
            </a:r>
            <a:r>
              <a:rPr lang="de-DE" sz="1500" b="1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5"/>
              </a:rPr>
              <a:t>https://www.youtube.com/@KettnerEdelmetalle</a:t>
            </a: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1" name="Rechteck 120"/>
          <p:cNvSpPr/>
          <p:nvPr/>
        </p:nvSpPr>
        <p:spPr>
          <a:xfrm>
            <a:off x="2227680" y="-585000"/>
            <a:ext cx="850536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500" b="1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6"/>
              </a:rPr>
              <a:t>https://www.youtube.com/watch?v=6YWvVdZGqJM</a:t>
            </a:r>
            <a:r>
              <a:rPr lang="de-DE" sz="1500" b="1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6"/>
              </a:rPr>
              <a:t>https://www.youtube.com/watch?v=6YWvVdZGqJM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122" name="Rechteck 121"/>
          <p:cNvSpPr/>
          <p:nvPr/>
        </p:nvSpPr>
        <p:spPr>
          <a:xfrm>
            <a:off x="6136920" y="5487120"/>
            <a:ext cx="5522040" cy="31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500" b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</a:t>
            </a:r>
            <a:r>
              <a:rPr lang="de-DE" sz="1500" b="1" u="none" strike="noStrike">
                <a:solidFill>
                  <a:srgbClr val="0563C1"/>
                </a:solidFill>
                <a:effectLst/>
                <a:uFillTx/>
                <a:latin typeface="Calibri"/>
              </a:rPr>
              <a:t> </a:t>
            </a:r>
            <a:r>
              <a:rPr lang="de-DE" sz="1500" b="1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6"/>
              </a:rPr>
              <a:t>https://www.youtube.com/watch?v=6YWvVdZGqJM</a:t>
            </a:r>
            <a:endParaRPr lang="de-DE" sz="15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Ragebait 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pic>
        <p:nvPicPr>
          <p:cNvPr id="124" name="Grafik 123"/>
          <p:cNvPicPr/>
          <p:nvPr/>
        </p:nvPicPr>
        <p:blipFill>
          <a:blip r:embed="rId3"/>
          <a:stretch/>
        </p:blipFill>
        <p:spPr>
          <a:xfrm>
            <a:off x="914400" y="2057400"/>
            <a:ext cx="4151880" cy="12528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5" name="Grafik 124"/>
          <p:cNvPicPr/>
          <p:nvPr/>
        </p:nvPicPr>
        <p:blipFill>
          <a:blip r:embed="rId4"/>
          <a:stretch/>
        </p:blipFill>
        <p:spPr>
          <a:xfrm>
            <a:off x="6401520" y="914400"/>
            <a:ext cx="3416760" cy="5379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Rechteck 125"/>
          <p:cNvSpPr/>
          <p:nvPr/>
        </p:nvSpPr>
        <p:spPr>
          <a:xfrm>
            <a:off x="6401520" y="6401520"/>
            <a:ext cx="499824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</a:t>
            </a:r>
            <a:r>
              <a:rPr lang="de-DE" sz="11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5"/>
              </a:rPr>
              <a:t>https://www.linkedin.com/in/bastianschmidt/</a:t>
            </a: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  <p:sp>
        <p:nvSpPr>
          <p:cNvPr id="127" name="Rechteck 126"/>
          <p:cNvSpPr/>
          <p:nvPr/>
        </p:nvSpPr>
        <p:spPr>
          <a:xfrm>
            <a:off x="914400" y="3429720"/>
            <a:ext cx="3094920" cy="257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Quelle: </a:t>
            </a:r>
            <a:r>
              <a:rPr lang="de-DE" sz="1100" b="0" u="none" strike="noStrike">
                <a:solidFill>
                  <a:srgbClr val="0563C1"/>
                </a:solidFill>
                <a:effectLst/>
                <a:uFillTx/>
                <a:latin typeface="Calibri"/>
                <a:hlinkClick r:id="rId6"/>
              </a:rPr>
              <a:t>https://x.com/RealConorOil</a:t>
            </a:r>
            <a:r>
              <a:rPr lang="de-DE" sz="11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3200" b="0" i="1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Ihr seid dran </a:t>
            </a:r>
            <a:endParaRPr lang="de-DE" sz="3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-- Praxisaufgabe --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l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Setting und Auftrag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685800" y="1600200"/>
            <a:ext cx="10510920" cy="434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-3240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Kleingruppen (max. 4 Personen) und je ein Arbeitstisch</a:t>
            </a:r>
          </a:p>
          <a:p>
            <a:pPr indent="-3240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Materialtisch mit Werkzeug und Inhalten für alle</a:t>
            </a:r>
          </a:p>
          <a:p>
            <a:pPr indent="-3240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15 Minuten Zeit</a:t>
            </a:r>
          </a:p>
          <a:p>
            <a:pPr indent="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None/>
              <a:tabLst>
                <a:tab pos="0" algn="l"/>
              </a:tabLst>
            </a:pPr>
            <a:r>
              <a:rPr lang="de-DE" sz="28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Ihr erstellt einen analogen Clickbait.</a:t>
            </a: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</a:t>
            </a:r>
          </a:p>
          <a:p>
            <a:pPr marL="457200" indent="-2286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Es soll selbsterklärend sein.</a:t>
            </a:r>
          </a:p>
          <a:p>
            <a:pPr marL="457200" indent="-2286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Es bezieht sich auf ein vermeintliches Ereignis oder eine Information. </a:t>
            </a:r>
          </a:p>
          <a:p>
            <a:pPr marL="457200" indent="-2286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2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Sucht ein Bild aus, wählt einen Titel und erstellt (wenn nötig) eine Meldung (1-2 Sätze).</a:t>
            </a:r>
          </a:p>
          <a:p>
            <a:pPr marL="457200" indent="-228600" algn="l" defTabSz="914400">
              <a:lnSpc>
                <a:spcPct val="90000"/>
              </a:lnSpc>
              <a:spcBef>
                <a:spcPts val="1568"/>
              </a:spcBef>
              <a:spcAft>
                <a:spcPts val="567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de-DE" sz="2200" b="1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Das Ergebnis wird an die Wand / Tafel gepinnt.</a:t>
            </a:r>
            <a:endParaRPr lang="de-DE" sz="2200" b="0" u="none" strike="noStrike">
              <a:solidFill>
                <a:schemeClr val="dk1"/>
              </a:solidFill>
              <a:effectLst/>
              <a:uFillTx/>
              <a:latin typeface="Source Sans 3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VIRAL oder EGAL?</a:t>
            </a:r>
            <a:endParaRPr lang="de-DE" sz="28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0920" cy="1320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 anchorCtr="1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de-DE" sz="4400" b="0" u="none" strike="noStrike">
                <a:solidFill>
                  <a:schemeClr val="dk1"/>
                </a:solidFill>
                <a:effectLst/>
                <a:uFillTx/>
                <a:latin typeface="Source Serif 4 SemiBold"/>
                <a:ea typeface="Source Serif 4 SemiBold"/>
              </a:rPr>
              <a:t>VIRAL oder EGAL?</a:t>
            </a:r>
            <a:endParaRPr lang="de-DE" sz="4400" b="0" u="none" strike="noStrike">
              <a:solidFill>
                <a:schemeClr val="dk1"/>
              </a:solidFill>
              <a:effectLst/>
              <a:uFillTx/>
              <a:latin typeface="Source Serif 4 SemiBold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838080" y="1600200"/>
            <a:ext cx="10510920" cy="4572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-3240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Seht euch alle Beiträge aufmerksam an. </a:t>
            </a:r>
          </a:p>
          <a:p>
            <a:pPr indent="-3240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Sind die Beiträge verständlich? Welche findest du interessant und spannend? </a:t>
            </a:r>
          </a:p>
          <a:p>
            <a:pPr indent="-324000" algn="l" defTabSz="914400">
              <a:lnSpc>
                <a:spcPct val="15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pos="0" algn="l"/>
              </a:tabLst>
            </a:pPr>
            <a:r>
              <a:rPr lang="de-DE" sz="28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 Jede Person darf einen „Share“-Button und einen „Like“-Button zu einem der Ergebnisse zuordnen. </a:t>
            </a:r>
          </a:p>
          <a:p>
            <a:pPr marL="864000" lvl="1" indent="-324000" algn="l" defTabSz="91440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NICHT der eigene Beitrag</a:t>
            </a:r>
          </a:p>
          <a:p>
            <a:pPr marL="864000" lvl="1" indent="-324000" algn="l" defTabSz="914400">
              <a:lnSpc>
                <a:spcPct val="15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pos="0" algn="l"/>
              </a:tabLst>
            </a:pPr>
            <a:r>
              <a:rPr lang="de-DE" sz="2400" b="0" u="none" strike="noStrike">
                <a:solidFill>
                  <a:schemeClr val="dk1"/>
                </a:solidFill>
                <a:effectLst/>
                <a:uFillTx/>
                <a:latin typeface="Source Sans 3"/>
              </a:rPr>
              <a:t>NICHT beide Buttons auf das gleiche Ergebnis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Auswertung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Wie hat es sich angefühlt, in die Rolle der Clickbait-Machenden zu schlüpfen?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3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Wie habt ihr euer Bild und euren Titel „gefunden“?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Hast du schon einmal auf einen Inhalt geklickt und dann gemerkt, dass es Clickbait war?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Warum wird Clickbait / Ragebait genutzt?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Wie ist es bei Nachrichten? Wäre es nicht besser, die würden „nur“ seriös und neutral präsentiert werden?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subTitle"/>
          </p:nvPr>
        </p:nvSpPr>
        <p:spPr>
          <a:xfrm>
            <a:off x="3343680" y="2956320"/>
            <a:ext cx="5463360" cy="733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de-DE" sz="22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Ab wann sind Grenzen überschritten?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811</Words>
  <Application>Microsoft Office PowerPoint</Application>
  <PresentationFormat>Breitbild</PresentationFormat>
  <Paragraphs>100</Paragraphs>
  <Slides>18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6" baseType="lpstr">
      <vt:lpstr>Arial</vt:lpstr>
      <vt:lpstr>Calibri</vt:lpstr>
      <vt:lpstr>Source Sans 3</vt:lpstr>
      <vt:lpstr>Source Sans 3 Medium</vt:lpstr>
      <vt:lpstr>Source Serif 4 SemiBold</vt:lpstr>
      <vt:lpstr>Symbol</vt:lpstr>
      <vt:lpstr>Wingdings</vt:lpstr>
      <vt:lpstr>Office</vt:lpstr>
      <vt:lpstr>VIRAL oder EGAL?</vt:lpstr>
      <vt:lpstr>PowerPoint-Präsentation</vt:lpstr>
      <vt:lpstr>Clickbait</vt:lpstr>
      <vt:lpstr>Clickbait</vt:lpstr>
      <vt:lpstr>Clickbait</vt:lpstr>
      <vt:lpstr>Clickbait als Thumbnail</vt:lpstr>
      <vt:lpstr>Ragebait </vt:lpstr>
      <vt:lpstr>PowerPoint-Präsentation</vt:lpstr>
      <vt:lpstr>Setting und Auftrag</vt:lpstr>
      <vt:lpstr>PowerPoint-Präsentation</vt:lpstr>
      <vt:lpstr>VIRAL oder EGAL?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GMK-Methode_Viral oder egal_Präsentation</dc:title>
  <dc:subject/>
  <dc:creator>Melina Honegg</dc:creator>
  <dc:description/>
  <cp:lastModifiedBy>Carolin Rössler</cp:lastModifiedBy>
  <cp:revision>17</cp:revision>
  <dcterms:created xsi:type="dcterms:W3CDTF">2026-06-12T12:48:41Z</dcterms:created>
  <dcterms:modified xsi:type="dcterms:W3CDTF">2026-11-03T09:07:51Z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Breitbild</vt:lpwstr>
  </property>
  <property fmtid="{D5CDD505-2E9C-101B-9397-08002B2CF9AE}" pid="3" name="Slides">
    <vt:i4>13</vt:i4>
  </property>
</Properties>
</file>