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59" r:id="rId5"/>
    <p:sldId id="260" r:id="rId6"/>
    <p:sldId id="261" r:id="rId7"/>
    <p:sldId id="282"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12192000" cy="6858000"/>
  <p:notesSz cx="12192000" cy="6858000"/>
  <p:defaultText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ina Honegg" initials="MH" lastIdx="3" clrIdx="0"/>
  <p:cmAuthor id="2" name="Carolin Rössler" initials="CR"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7F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9" d="100"/>
          <a:sy n="149" d="100"/>
        </p:scale>
        <p:origin x="612"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B83CB842-E553-49C7-B6E6-8DB4918A4926}" type="datetimeFigureOut">
              <a:rPr lang="de-DE" smtClean="0"/>
              <a:t>11.12.2024</a:t>
            </a:fld>
            <a:endParaRPr lang="de-DE"/>
          </a:p>
        </p:txBody>
      </p:sp>
      <p:sp>
        <p:nvSpPr>
          <p:cNvPr id="4" name="Folienbildplatzhalt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DB2C738F-D523-4F35-918F-314C66FB18FD}" type="slidenum">
              <a:rPr lang="de-DE" smtClean="0"/>
              <a:t>‹Nr.›</a:t>
            </a:fld>
            <a:endParaRPr lang="de-DE"/>
          </a:p>
        </p:txBody>
      </p:sp>
    </p:spTree>
    <p:extLst>
      <p:ext uri="{BB962C8B-B14F-4D97-AF65-F5344CB8AC3E}">
        <p14:creationId xmlns:p14="http://schemas.microsoft.com/office/powerpoint/2010/main" val="2533885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B2C738F-D523-4F35-918F-314C66FB18FD}" type="slidenum">
              <a:rPr lang="de-DE" smtClean="0"/>
              <a:t>1</a:t>
            </a:fld>
            <a:endParaRPr lang="de-DE"/>
          </a:p>
        </p:txBody>
      </p:sp>
    </p:spTree>
    <p:extLst>
      <p:ext uri="{BB962C8B-B14F-4D97-AF65-F5344CB8AC3E}">
        <p14:creationId xmlns:p14="http://schemas.microsoft.com/office/powerpoint/2010/main" val="3042191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Titelfolie">
    <p:spTree>
      <p:nvGrpSpPr>
        <p:cNvPr id="1" name=""/>
        <p:cNvGrpSpPr/>
        <p:nvPr/>
      </p:nvGrpSpPr>
      <p:grpSpPr bwMode="auto">
        <a:xfrm>
          <a:off x="0" y="0"/>
          <a:ext cx="0" cy="0"/>
          <a:chOff x="0" y="0"/>
          <a:chExt cx="0" cy="0"/>
        </a:xfrm>
      </p:grpSpPr>
      <p:sp>
        <p:nvSpPr>
          <p:cNvPr id="2" name="Titel 1"/>
          <p:cNvSpPr>
            <a:spLocks noGrp="1"/>
          </p:cNvSpPr>
          <p:nvPr>
            <p:ph type="ctrTitle"/>
          </p:nvPr>
        </p:nvSpPr>
        <p:spPr bwMode="auto">
          <a:xfrm>
            <a:off x="1524000" y="1122363"/>
            <a:ext cx="9144000" cy="2387600"/>
          </a:xfrm>
        </p:spPr>
        <p:txBody>
          <a:bodyPr anchor="b"/>
          <a:lstStyle>
            <a:lvl1pPr algn="ctr">
              <a:defRPr sz="6000"/>
            </a:lvl1pPr>
          </a:lstStyle>
          <a:p>
            <a:pPr>
              <a:defRPr/>
            </a:pPr>
            <a:r>
              <a:rPr lang="de-DE"/>
              <a:t>Mastertitelformat bearbeiten</a:t>
            </a:r>
            <a:endParaRPr/>
          </a:p>
        </p:txBody>
      </p:sp>
      <p:sp>
        <p:nvSpPr>
          <p:cNvPr id="3" name="Untertitel 2"/>
          <p:cNvSpPr>
            <a:spLocks noGrp="1"/>
          </p:cNvSpPr>
          <p:nvPr>
            <p:ph type="subTitle" idx="1"/>
          </p:nvPr>
        </p:nvSpPr>
        <p:spPr bwMode="auto">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de-DE"/>
              <a:t>Master-Untertitelformat bearbeiten</a:t>
            </a:r>
            <a:endParaRPr/>
          </a:p>
        </p:txBody>
      </p:sp>
      <p:sp>
        <p:nvSpPr>
          <p:cNvPr id="4" name="Datumsplatzhalter 3"/>
          <p:cNvSpPr>
            <a:spLocks noGrp="1"/>
          </p:cNvSpPr>
          <p:nvPr>
            <p:ph type="dt" sz="half" idx="10"/>
          </p:nvPr>
        </p:nvSpPr>
        <p:spPr bwMode="auto"/>
        <p:txBody>
          <a:bodyPr/>
          <a:lstStyle/>
          <a:p>
            <a:pPr>
              <a:defRPr/>
            </a:pPr>
            <a:fld id="{39C93441-116C-49DC-86EB-4FB8AFC1220C}" type="datetimeFigureOut">
              <a:rPr lang="de-DE"/>
              <a:t>11.12.2024</a:t>
            </a:fld>
            <a:endParaRPr lang="de-DE"/>
          </a:p>
        </p:txBody>
      </p:sp>
      <p:sp>
        <p:nvSpPr>
          <p:cNvPr id="5" name="Fußzeilenplatzhalter 4"/>
          <p:cNvSpPr>
            <a:spLocks noGrp="1"/>
          </p:cNvSpPr>
          <p:nvPr>
            <p:ph type="ftr" sz="quarter" idx="11"/>
          </p:nvPr>
        </p:nvSpPr>
        <p:spPr bwMode="auto"/>
        <p:txBody>
          <a:bodyPr/>
          <a:lstStyle/>
          <a:p>
            <a:pPr>
              <a:defRPr/>
            </a:pPr>
            <a:endParaRPr lang="de-DE"/>
          </a:p>
        </p:txBody>
      </p:sp>
      <p:sp>
        <p:nvSpPr>
          <p:cNvPr id="6" name="Foliennummernplatzhalter 5"/>
          <p:cNvSpPr>
            <a:spLocks noGrp="1"/>
          </p:cNvSpPr>
          <p:nvPr>
            <p:ph type="sldNum" sz="quarter" idx="12"/>
          </p:nvPr>
        </p:nvSpPr>
        <p:spPr bwMode="auto"/>
        <p:txBody>
          <a:bodyPr/>
          <a:lstStyle/>
          <a:p>
            <a:pPr>
              <a:defRPr/>
            </a:pPr>
            <a:fld id="{4ACFC221-F4BA-4D46-A6B7-DC19245532E8}" type="slidenum">
              <a:rPr lang="de-DE"/>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el und vertikaler Text">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t>Mastertitelformat bearbeiten</a:t>
            </a:r>
            <a:endParaRPr/>
          </a:p>
        </p:txBody>
      </p:sp>
      <p:sp>
        <p:nvSpPr>
          <p:cNvPr id="3" name="Vertikaler Textplatzhalter 2"/>
          <p:cNvSpPr>
            <a:spLocks noGrp="1"/>
          </p:cNvSpPr>
          <p:nvPr>
            <p:ph type="body" orient="vert" idx="1"/>
          </p:nvPr>
        </p:nvSpPr>
        <p:spPr bwMode="auto"/>
        <p:txBody>
          <a:bodyPr vert="eaVert"/>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Datumsplatzhalter 3"/>
          <p:cNvSpPr>
            <a:spLocks noGrp="1"/>
          </p:cNvSpPr>
          <p:nvPr>
            <p:ph type="dt" sz="half" idx="10"/>
          </p:nvPr>
        </p:nvSpPr>
        <p:spPr bwMode="auto"/>
        <p:txBody>
          <a:bodyPr/>
          <a:lstStyle/>
          <a:p>
            <a:pPr>
              <a:defRPr/>
            </a:pPr>
            <a:fld id="{39C93441-116C-49DC-86EB-4FB8AFC1220C}" type="datetimeFigureOut">
              <a:rPr lang="de-DE"/>
              <a:t>11.12.2024</a:t>
            </a:fld>
            <a:endParaRPr lang="de-DE"/>
          </a:p>
        </p:txBody>
      </p:sp>
      <p:sp>
        <p:nvSpPr>
          <p:cNvPr id="5" name="Fußzeilenplatzhalter 4"/>
          <p:cNvSpPr>
            <a:spLocks noGrp="1"/>
          </p:cNvSpPr>
          <p:nvPr>
            <p:ph type="ftr" sz="quarter" idx="11"/>
          </p:nvPr>
        </p:nvSpPr>
        <p:spPr bwMode="auto"/>
        <p:txBody>
          <a:bodyPr/>
          <a:lstStyle/>
          <a:p>
            <a:pPr>
              <a:defRPr/>
            </a:pPr>
            <a:endParaRPr lang="de-DE"/>
          </a:p>
        </p:txBody>
      </p:sp>
      <p:sp>
        <p:nvSpPr>
          <p:cNvPr id="6" name="Foliennummernplatzhalter 5"/>
          <p:cNvSpPr>
            <a:spLocks noGrp="1"/>
          </p:cNvSpPr>
          <p:nvPr>
            <p:ph type="sldNum" sz="quarter" idx="12"/>
          </p:nvPr>
        </p:nvSpPr>
        <p:spPr bwMode="auto"/>
        <p:txBody>
          <a:bodyPr/>
          <a:lstStyle/>
          <a:p>
            <a:pPr>
              <a:defRPr/>
            </a:pPr>
            <a:fld id="{4ACFC221-F4BA-4D46-A6B7-DC19245532E8}" type="slidenum">
              <a:rPr lang="de-DE"/>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Vertikaler Titel und Text">
    <p:spTree>
      <p:nvGrpSpPr>
        <p:cNvPr id="1" name=""/>
        <p:cNvGrpSpPr/>
        <p:nvPr/>
      </p:nvGrpSpPr>
      <p:grpSpPr bwMode="auto">
        <a:xfrm>
          <a:off x="0" y="0"/>
          <a:ext cx="0" cy="0"/>
          <a:chOff x="0" y="0"/>
          <a:chExt cx="0" cy="0"/>
        </a:xfrm>
      </p:grpSpPr>
      <p:sp>
        <p:nvSpPr>
          <p:cNvPr id="2" name="Vertikaler Titel 1"/>
          <p:cNvSpPr>
            <a:spLocks noGrp="1"/>
          </p:cNvSpPr>
          <p:nvPr>
            <p:ph type="title" orient="vert"/>
          </p:nvPr>
        </p:nvSpPr>
        <p:spPr bwMode="auto">
          <a:xfrm>
            <a:off x="8724900" y="365125"/>
            <a:ext cx="2628900" cy="5811838"/>
          </a:xfrm>
        </p:spPr>
        <p:txBody>
          <a:bodyPr vert="eaVert"/>
          <a:lstStyle/>
          <a:p>
            <a:pPr>
              <a:defRPr/>
            </a:pPr>
            <a:r>
              <a:rPr lang="de-DE"/>
              <a:t>Mastertitelformat bearbeiten</a:t>
            </a:r>
            <a:endParaRPr/>
          </a:p>
        </p:txBody>
      </p:sp>
      <p:sp>
        <p:nvSpPr>
          <p:cNvPr id="3" name="Vertikaler Textplatzhalter 2"/>
          <p:cNvSpPr>
            <a:spLocks noGrp="1"/>
          </p:cNvSpPr>
          <p:nvPr>
            <p:ph type="body" orient="vert" idx="1"/>
          </p:nvPr>
        </p:nvSpPr>
        <p:spPr bwMode="auto">
          <a:xfrm>
            <a:off x="838200" y="365125"/>
            <a:ext cx="7734300" cy="5811838"/>
          </a:xfrm>
        </p:spPr>
        <p:txBody>
          <a:bodyPr vert="eaVert"/>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Datumsplatzhalter 3"/>
          <p:cNvSpPr>
            <a:spLocks noGrp="1"/>
          </p:cNvSpPr>
          <p:nvPr>
            <p:ph type="dt" sz="half" idx="10"/>
          </p:nvPr>
        </p:nvSpPr>
        <p:spPr bwMode="auto"/>
        <p:txBody>
          <a:bodyPr/>
          <a:lstStyle/>
          <a:p>
            <a:pPr>
              <a:defRPr/>
            </a:pPr>
            <a:fld id="{39C93441-116C-49DC-86EB-4FB8AFC1220C}" type="datetimeFigureOut">
              <a:rPr lang="de-DE"/>
              <a:t>11.12.2024</a:t>
            </a:fld>
            <a:endParaRPr lang="de-DE"/>
          </a:p>
        </p:txBody>
      </p:sp>
      <p:sp>
        <p:nvSpPr>
          <p:cNvPr id="5" name="Fußzeilenplatzhalter 4"/>
          <p:cNvSpPr>
            <a:spLocks noGrp="1"/>
          </p:cNvSpPr>
          <p:nvPr>
            <p:ph type="ftr" sz="quarter" idx="11"/>
          </p:nvPr>
        </p:nvSpPr>
        <p:spPr bwMode="auto"/>
        <p:txBody>
          <a:bodyPr/>
          <a:lstStyle/>
          <a:p>
            <a:pPr>
              <a:defRPr/>
            </a:pPr>
            <a:endParaRPr lang="de-DE"/>
          </a:p>
        </p:txBody>
      </p:sp>
      <p:sp>
        <p:nvSpPr>
          <p:cNvPr id="6" name="Foliennummernplatzhalter 5"/>
          <p:cNvSpPr>
            <a:spLocks noGrp="1"/>
          </p:cNvSpPr>
          <p:nvPr>
            <p:ph type="sldNum" sz="quarter" idx="12"/>
          </p:nvPr>
        </p:nvSpPr>
        <p:spPr bwMode="auto"/>
        <p:txBody>
          <a:bodyPr/>
          <a:lstStyle/>
          <a:p>
            <a:pPr>
              <a:defRPr/>
            </a:pPr>
            <a:fld id="{4ACFC221-F4BA-4D46-A6B7-DC19245532E8}" type="slidenum">
              <a:rPr lang="de-DE"/>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el und Inhalt">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t>Mastertitelformat bearbeiten</a:t>
            </a:r>
            <a:endParaRPr/>
          </a:p>
        </p:txBody>
      </p:sp>
      <p:sp>
        <p:nvSpPr>
          <p:cNvPr id="3" name="Inhaltsplatzhalter 2"/>
          <p:cNvSpPr>
            <a:spLocks noGrp="1"/>
          </p:cNvSpPr>
          <p:nvPr>
            <p:ph idx="1"/>
          </p:nvPr>
        </p:nvSpPr>
        <p:spPr bwMode="auto"/>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Datumsplatzhalter 3"/>
          <p:cNvSpPr>
            <a:spLocks noGrp="1"/>
          </p:cNvSpPr>
          <p:nvPr>
            <p:ph type="dt" sz="half" idx="10"/>
          </p:nvPr>
        </p:nvSpPr>
        <p:spPr bwMode="auto"/>
        <p:txBody>
          <a:bodyPr/>
          <a:lstStyle/>
          <a:p>
            <a:pPr>
              <a:defRPr/>
            </a:pPr>
            <a:fld id="{39C93441-116C-49DC-86EB-4FB8AFC1220C}" type="datetimeFigureOut">
              <a:rPr lang="de-DE"/>
              <a:t>11.12.2024</a:t>
            </a:fld>
            <a:endParaRPr lang="de-DE"/>
          </a:p>
        </p:txBody>
      </p:sp>
      <p:sp>
        <p:nvSpPr>
          <p:cNvPr id="5" name="Fußzeilenplatzhalter 4"/>
          <p:cNvSpPr>
            <a:spLocks noGrp="1"/>
          </p:cNvSpPr>
          <p:nvPr>
            <p:ph type="ftr" sz="quarter" idx="11"/>
          </p:nvPr>
        </p:nvSpPr>
        <p:spPr bwMode="auto"/>
        <p:txBody>
          <a:bodyPr/>
          <a:lstStyle/>
          <a:p>
            <a:pPr>
              <a:defRPr/>
            </a:pPr>
            <a:endParaRPr lang="de-DE"/>
          </a:p>
        </p:txBody>
      </p:sp>
      <p:sp>
        <p:nvSpPr>
          <p:cNvPr id="6" name="Foliennummernplatzhalter 5"/>
          <p:cNvSpPr>
            <a:spLocks noGrp="1"/>
          </p:cNvSpPr>
          <p:nvPr>
            <p:ph type="sldNum" sz="quarter" idx="12"/>
          </p:nvPr>
        </p:nvSpPr>
        <p:spPr bwMode="auto"/>
        <p:txBody>
          <a:bodyPr/>
          <a:lstStyle/>
          <a:p>
            <a:pPr>
              <a:defRPr/>
            </a:pPr>
            <a:fld id="{4ACFC221-F4BA-4D46-A6B7-DC19245532E8}" type="slidenum">
              <a:rPr lang="de-DE"/>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Abschnitts- überschrift">
    <p:spTree>
      <p:nvGrpSpPr>
        <p:cNvPr id="1" name=""/>
        <p:cNvGrpSpPr/>
        <p:nvPr/>
      </p:nvGrpSpPr>
      <p:grpSpPr bwMode="auto">
        <a:xfrm>
          <a:off x="0" y="0"/>
          <a:ext cx="0" cy="0"/>
          <a:chOff x="0" y="0"/>
          <a:chExt cx="0" cy="0"/>
        </a:xfrm>
      </p:grpSpPr>
      <p:sp>
        <p:nvSpPr>
          <p:cNvPr id="2" name="Titel 1"/>
          <p:cNvSpPr>
            <a:spLocks noGrp="1"/>
          </p:cNvSpPr>
          <p:nvPr>
            <p:ph type="title"/>
          </p:nvPr>
        </p:nvSpPr>
        <p:spPr bwMode="auto">
          <a:xfrm>
            <a:off x="831850" y="1709738"/>
            <a:ext cx="10515600" cy="2852737"/>
          </a:xfrm>
        </p:spPr>
        <p:txBody>
          <a:bodyPr anchor="b"/>
          <a:lstStyle>
            <a:lvl1pPr>
              <a:defRPr sz="6000"/>
            </a:lvl1pPr>
          </a:lstStyle>
          <a:p>
            <a:pPr>
              <a:defRPr/>
            </a:pPr>
            <a:r>
              <a:rPr lang="de-DE"/>
              <a:t>Mastertitelformat bearbeiten</a:t>
            </a:r>
            <a:endParaRPr/>
          </a:p>
        </p:txBody>
      </p:sp>
      <p:sp>
        <p:nvSpPr>
          <p:cNvPr id="3" name="Textplatzhalter 2"/>
          <p:cNvSpPr>
            <a:spLocks noGrp="1"/>
          </p:cNvSpPr>
          <p:nvPr>
            <p:ph type="body" idx="1"/>
          </p:nvPr>
        </p:nvSpPr>
        <p:spPr bwMode="auto">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de-DE"/>
              <a:t>Mastertextformat bearbeiten</a:t>
            </a:r>
            <a:endParaRPr/>
          </a:p>
        </p:txBody>
      </p:sp>
      <p:sp>
        <p:nvSpPr>
          <p:cNvPr id="4" name="Datumsplatzhalter 3"/>
          <p:cNvSpPr>
            <a:spLocks noGrp="1"/>
          </p:cNvSpPr>
          <p:nvPr>
            <p:ph type="dt" sz="half" idx="10"/>
          </p:nvPr>
        </p:nvSpPr>
        <p:spPr bwMode="auto"/>
        <p:txBody>
          <a:bodyPr/>
          <a:lstStyle/>
          <a:p>
            <a:pPr>
              <a:defRPr/>
            </a:pPr>
            <a:fld id="{39C93441-116C-49DC-86EB-4FB8AFC1220C}" type="datetimeFigureOut">
              <a:rPr lang="de-DE"/>
              <a:t>11.12.2024</a:t>
            </a:fld>
            <a:endParaRPr lang="de-DE"/>
          </a:p>
        </p:txBody>
      </p:sp>
      <p:sp>
        <p:nvSpPr>
          <p:cNvPr id="5" name="Fußzeilenplatzhalter 4"/>
          <p:cNvSpPr>
            <a:spLocks noGrp="1"/>
          </p:cNvSpPr>
          <p:nvPr>
            <p:ph type="ftr" sz="quarter" idx="11"/>
          </p:nvPr>
        </p:nvSpPr>
        <p:spPr bwMode="auto"/>
        <p:txBody>
          <a:bodyPr/>
          <a:lstStyle/>
          <a:p>
            <a:pPr>
              <a:defRPr/>
            </a:pPr>
            <a:endParaRPr lang="de-DE"/>
          </a:p>
        </p:txBody>
      </p:sp>
      <p:sp>
        <p:nvSpPr>
          <p:cNvPr id="6" name="Foliennummernplatzhalter 5"/>
          <p:cNvSpPr>
            <a:spLocks noGrp="1"/>
          </p:cNvSpPr>
          <p:nvPr>
            <p:ph type="sldNum" sz="quarter" idx="12"/>
          </p:nvPr>
        </p:nvSpPr>
        <p:spPr bwMode="auto"/>
        <p:txBody>
          <a:bodyPr/>
          <a:lstStyle/>
          <a:p>
            <a:pPr>
              <a:defRPr/>
            </a:pPr>
            <a:fld id="{4ACFC221-F4BA-4D46-A6B7-DC19245532E8}" type="slidenum">
              <a:rPr lang="de-DE"/>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Zwei Inhalte">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t>Mastertitelformat bearbeiten</a:t>
            </a:r>
            <a:endParaRPr/>
          </a:p>
        </p:txBody>
      </p:sp>
      <p:sp>
        <p:nvSpPr>
          <p:cNvPr id="3" name="Inhaltsplatzhalter 2"/>
          <p:cNvSpPr>
            <a:spLocks noGrp="1"/>
          </p:cNvSpPr>
          <p:nvPr>
            <p:ph sz="half" idx="1"/>
          </p:nvPr>
        </p:nvSpPr>
        <p:spPr bwMode="auto">
          <a:xfrm>
            <a:off x="838200" y="1825625"/>
            <a:ext cx="5181600" cy="4351338"/>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Inhaltsplatzhalter 3"/>
          <p:cNvSpPr>
            <a:spLocks noGrp="1"/>
          </p:cNvSpPr>
          <p:nvPr>
            <p:ph sz="half" idx="2"/>
          </p:nvPr>
        </p:nvSpPr>
        <p:spPr bwMode="auto">
          <a:xfrm>
            <a:off x="6172200" y="1825625"/>
            <a:ext cx="5181600" cy="4351338"/>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5" name="Datumsplatzhalter 4"/>
          <p:cNvSpPr>
            <a:spLocks noGrp="1"/>
          </p:cNvSpPr>
          <p:nvPr>
            <p:ph type="dt" sz="half" idx="10"/>
          </p:nvPr>
        </p:nvSpPr>
        <p:spPr bwMode="auto"/>
        <p:txBody>
          <a:bodyPr/>
          <a:lstStyle/>
          <a:p>
            <a:pPr>
              <a:defRPr/>
            </a:pPr>
            <a:fld id="{39C93441-116C-49DC-86EB-4FB8AFC1220C}" type="datetimeFigureOut">
              <a:rPr lang="de-DE"/>
              <a:t>11.12.2024</a:t>
            </a:fld>
            <a:endParaRPr lang="de-DE"/>
          </a:p>
        </p:txBody>
      </p:sp>
      <p:sp>
        <p:nvSpPr>
          <p:cNvPr id="6" name="Fußzeilenplatzhalter 5"/>
          <p:cNvSpPr>
            <a:spLocks noGrp="1"/>
          </p:cNvSpPr>
          <p:nvPr>
            <p:ph type="ftr" sz="quarter" idx="11"/>
          </p:nvPr>
        </p:nvSpPr>
        <p:spPr bwMode="auto"/>
        <p:txBody>
          <a:bodyPr/>
          <a:lstStyle/>
          <a:p>
            <a:pPr>
              <a:defRPr/>
            </a:pPr>
            <a:endParaRPr lang="de-DE"/>
          </a:p>
        </p:txBody>
      </p:sp>
      <p:sp>
        <p:nvSpPr>
          <p:cNvPr id="7" name="Foliennummernplatzhalter 6"/>
          <p:cNvSpPr>
            <a:spLocks noGrp="1"/>
          </p:cNvSpPr>
          <p:nvPr>
            <p:ph type="sldNum" sz="quarter" idx="12"/>
          </p:nvPr>
        </p:nvSpPr>
        <p:spPr bwMode="auto"/>
        <p:txBody>
          <a:bodyPr/>
          <a:lstStyle/>
          <a:p>
            <a:pPr>
              <a:defRPr/>
            </a:pPr>
            <a:fld id="{4ACFC221-F4BA-4D46-A6B7-DC19245532E8}" type="slidenum">
              <a:rPr lang="de-DE"/>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Vergleich">
    <p:spTree>
      <p:nvGrpSpPr>
        <p:cNvPr id="1" name=""/>
        <p:cNvGrpSpPr/>
        <p:nvPr/>
      </p:nvGrpSpPr>
      <p:grpSpPr bwMode="auto">
        <a:xfrm>
          <a:off x="0" y="0"/>
          <a:ext cx="0" cy="0"/>
          <a:chOff x="0" y="0"/>
          <a:chExt cx="0" cy="0"/>
        </a:xfrm>
      </p:grpSpPr>
      <p:sp>
        <p:nvSpPr>
          <p:cNvPr id="2" name="Titel 1"/>
          <p:cNvSpPr>
            <a:spLocks noGrp="1"/>
          </p:cNvSpPr>
          <p:nvPr>
            <p:ph type="title"/>
          </p:nvPr>
        </p:nvSpPr>
        <p:spPr bwMode="auto">
          <a:xfrm>
            <a:off x="839788" y="365125"/>
            <a:ext cx="10515600" cy="1325563"/>
          </a:xfrm>
        </p:spPr>
        <p:txBody>
          <a:bodyPr/>
          <a:lstStyle/>
          <a:p>
            <a:pPr>
              <a:defRPr/>
            </a:pPr>
            <a:r>
              <a:rPr lang="de-DE"/>
              <a:t>Mastertitelformat bearbeiten</a:t>
            </a:r>
            <a:endParaRPr/>
          </a:p>
        </p:txBody>
      </p:sp>
      <p:sp>
        <p:nvSpPr>
          <p:cNvPr id="3" name="Textplatzhalter 2"/>
          <p:cNvSpPr>
            <a:spLocks noGrp="1"/>
          </p:cNvSpPr>
          <p:nvPr>
            <p:ph type="body" idx="1"/>
          </p:nvPr>
        </p:nvSpPr>
        <p:spPr bwMode="auto">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de-DE"/>
              <a:t>Mastertextformat bearbeiten</a:t>
            </a:r>
            <a:endParaRPr/>
          </a:p>
        </p:txBody>
      </p:sp>
      <p:sp>
        <p:nvSpPr>
          <p:cNvPr id="4" name="Inhaltsplatzhalter 3"/>
          <p:cNvSpPr>
            <a:spLocks noGrp="1"/>
          </p:cNvSpPr>
          <p:nvPr>
            <p:ph sz="half" idx="2"/>
          </p:nvPr>
        </p:nvSpPr>
        <p:spPr bwMode="auto">
          <a:xfrm>
            <a:off x="839788" y="2505074"/>
            <a:ext cx="5157787" cy="3684588"/>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5" name="Textplatzhalter 4"/>
          <p:cNvSpPr>
            <a:spLocks noGrp="1"/>
          </p:cNvSpPr>
          <p:nvPr>
            <p:ph type="body" sz="quarter" idx="3"/>
          </p:nvPr>
        </p:nvSpPr>
        <p:spPr bwMode="auto">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de-DE"/>
              <a:t>Mastertextformat bearbeiten</a:t>
            </a:r>
            <a:endParaRPr/>
          </a:p>
        </p:txBody>
      </p:sp>
      <p:sp>
        <p:nvSpPr>
          <p:cNvPr id="6" name="Inhaltsplatzhalter 5"/>
          <p:cNvSpPr>
            <a:spLocks noGrp="1"/>
          </p:cNvSpPr>
          <p:nvPr>
            <p:ph sz="quarter" idx="4"/>
          </p:nvPr>
        </p:nvSpPr>
        <p:spPr bwMode="auto">
          <a:xfrm>
            <a:off x="6172200" y="2505074"/>
            <a:ext cx="5183188" cy="3684588"/>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7" name="Datumsplatzhalter 6"/>
          <p:cNvSpPr>
            <a:spLocks noGrp="1"/>
          </p:cNvSpPr>
          <p:nvPr>
            <p:ph type="dt" sz="half" idx="10"/>
          </p:nvPr>
        </p:nvSpPr>
        <p:spPr bwMode="auto"/>
        <p:txBody>
          <a:bodyPr/>
          <a:lstStyle/>
          <a:p>
            <a:pPr>
              <a:defRPr/>
            </a:pPr>
            <a:fld id="{39C93441-116C-49DC-86EB-4FB8AFC1220C}" type="datetimeFigureOut">
              <a:rPr lang="de-DE"/>
              <a:t>11.12.2024</a:t>
            </a:fld>
            <a:endParaRPr lang="de-DE"/>
          </a:p>
        </p:txBody>
      </p:sp>
      <p:sp>
        <p:nvSpPr>
          <p:cNvPr id="8" name="Fußzeilenplatzhalter 7"/>
          <p:cNvSpPr>
            <a:spLocks noGrp="1"/>
          </p:cNvSpPr>
          <p:nvPr>
            <p:ph type="ftr" sz="quarter" idx="11"/>
          </p:nvPr>
        </p:nvSpPr>
        <p:spPr bwMode="auto"/>
        <p:txBody>
          <a:bodyPr/>
          <a:lstStyle/>
          <a:p>
            <a:pPr>
              <a:defRPr/>
            </a:pPr>
            <a:endParaRPr lang="de-DE"/>
          </a:p>
        </p:txBody>
      </p:sp>
      <p:sp>
        <p:nvSpPr>
          <p:cNvPr id="9" name="Foliennummernplatzhalter 8"/>
          <p:cNvSpPr>
            <a:spLocks noGrp="1"/>
          </p:cNvSpPr>
          <p:nvPr>
            <p:ph type="sldNum" sz="quarter" idx="12"/>
          </p:nvPr>
        </p:nvSpPr>
        <p:spPr bwMode="auto"/>
        <p:txBody>
          <a:bodyPr/>
          <a:lstStyle/>
          <a:p>
            <a:pPr>
              <a:defRPr/>
            </a:pPr>
            <a:fld id="{4ACFC221-F4BA-4D46-A6B7-DC19245532E8}" type="slidenum">
              <a:rPr lang="de-DE"/>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Nur Titel">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t>Mastertitelformat bearbeiten</a:t>
            </a:r>
            <a:endParaRPr/>
          </a:p>
        </p:txBody>
      </p:sp>
      <p:sp>
        <p:nvSpPr>
          <p:cNvPr id="3" name="Datumsplatzhalter 2"/>
          <p:cNvSpPr>
            <a:spLocks noGrp="1"/>
          </p:cNvSpPr>
          <p:nvPr>
            <p:ph type="dt" sz="half" idx="10"/>
          </p:nvPr>
        </p:nvSpPr>
        <p:spPr bwMode="auto"/>
        <p:txBody>
          <a:bodyPr/>
          <a:lstStyle/>
          <a:p>
            <a:pPr>
              <a:defRPr/>
            </a:pPr>
            <a:fld id="{39C93441-116C-49DC-86EB-4FB8AFC1220C}" type="datetimeFigureOut">
              <a:rPr lang="de-DE"/>
              <a:t>11.12.2024</a:t>
            </a:fld>
            <a:endParaRPr lang="de-DE"/>
          </a:p>
        </p:txBody>
      </p:sp>
      <p:sp>
        <p:nvSpPr>
          <p:cNvPr id="4" name="Fußzeilenplatzhalter 3"/>
          <p:cNvSpPr>
            <a:spLocks noGrp="1"/>
          </p:cNvSpPr>
          <p:nvPr>
            <p:ph type="ftr" sz="quarter" idx="11"/>
          </p:nvPr>
        </p:nvSpPr>
        <p:spPr bwMode="auto"/>
        <p:txBody>
          <a:bodyPr/>
          <a:lstStyle/>
          <a:p>
            <a:pPr>
              <a:defRPr/>
            </a:pPr>
            <a:endParaRPr lang="de-DE"/>
          </a:p>
        </p:txBody>
      </p:sp>
      <p:sp>
        <p:nvSpPr>
          <p:cNvPr id="5" name="Foliennummernplatzhalter 4"/>
          <p:cNvSpPr>
            <a:spLocks noGrp="1"/>
          </p:cNvSpPr>
          <p:nvPr>
            <p:ph type="sldNum" sz="quarter" idx="12"/>
          </p:nvPr>
        </p:nvSpPr>
        <p:spPr bwMode="auto"/>
        <p:txBody>
          <a:bodyPr/>
          <a:lstStyle/>
          <a:p>
            <a:pPr>
              <a:defRPr/>
            </a:pPr>
            <a:fld id="{4ACFC221-F4BA-4D46-A6B7-DC19245532E8}" type="slidenum">
              <a:rPr lang="de-DE"/>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Leer">
    <p:spTree>
      <p:nvGrpSpPr>
        <p:cNvPr id="1" name=""/>
        <p:cNvGrpSpPr/>
        <p:nvPr/>
      </p:nvGrpSpPr>
      <p:grpSpPr bwMode="auto">
        <a:xfrm>
          <a:off x="0" y="0"/>
          <a:ext cx="0" cy="0"/>
          <a:chOff x="0" y="0"/>
          <a:chExt cx="0" cy="0"/>
        </a:xfrm>
      </p:grpSpPr>
      <p:sp>
        <p:nvSpPr>
          <p:cNvPr id="2" name="Datumsplatzhalter 1"/>
          <p:cNvSpPr>
            <a:spLocks noGrp="1"/>
          </p:cNvSpPr>
          <p:nvPr>
            <p:ph type="dt" sz="half" idx="10"/>
          </p:nvPr>
        </p:nvSpPr>
        <p:spPr bwMode="auto"/>
        <p:txBody>
          <a:bodyPr/>
          <a:lstStyle/>
          <a:p>
            <a:pPr>
              <a:defRPr/>
            </a:pPr>
            <a:fld id="{39C93441-116C-49DC-86EB-4FB8AFC1220C}" type="datetimeFigureOut">
              <a:rPr lang="de-DE"/>
              <a:t>11.12.2024</a:t>
            </a:fld>
            <a:endParaRPr lang="de-DE"/>
          </a:p>
        </p:txBody>
      </p:sp>
      <p:sp>
        <p:nvSpPr>
          <p:cNvPr id="3" name="Fußzeilenplatzhalter 2"/>
          <p:cNvSpPr>
            <a:spLocks noGrp="1"/>
          </p:cNvSpPr>
          <p:nvPr>
            <p:ph type="ftr" sz="quarter" idx="11"/>
          </p:nvPr>
        </p:nvSpPr>
        <p:spPr bwMode="auto"/>
        <p:txBody>
          <a:bodyPr/>
          <a:lstStyle/>
          <a:p>
            <a:pPr>
              <a:defRPr/>
            </a:pPr>
            <a:endParaRPr lang="de-DE"/>
          </a:p>
        </p:txBody>
      </p:sp>
      <p:sp>
        <p:nvSpPr>
          <p:cNvPr id="4" name="Foliennummernplatzhalter 3"/>
          <p:cNvSpPr>
            <a:spLocks noGrp="1"/>
          </p:cNvSpPr>
          <p:nvPr>
            <p:ph type="sldNum" sz="quarter" idx="12"/>
          </p:nvPr>
        </p:nvSpPr>
        <p:spPr bwMode="auto"/>
        <p:txBody>
          <a:bodyPr/>
          <a:lstStyle/>
          <a:p>
            <a:pPr>
              <a:defRPr/>
            </a:pPr>
            <a:fld id="{4ACFC221-F4BA-4D46-A6B7-DC19245532E8}" type="slidenum">
              <a:rPr lang="de-DE"/>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Inhalt mit Überschrift">
    <p:spTree>
      <p:nvGrpSpPr>
        <p:cNvPr id="1" name=""/>
        <p:cNvGrpSpPr/>
        <p:nvPr/>
      </p:nvGrpSpPr>
      <p:grpSpPr bwMode="auto">
        <a:xfrm>
          <a:off x="0" y="0"/>
          <a:ext cx="0" cy="0"/>
          <a:chOff x="0" y="0"/>
          <a:chExt cx="0" cy="0"/>
        </a:xfrm>
      </p:grpSpPr>
      <p:sp>
        <p:nvSpPr>
          <p:cNvPr id="2" name="Titel 1"/>
          <p:cNvSpPr>
            <a:spLocks noGrp="1"/>
          </p:cNvSpPr>
          <p:nvPr>
            <p:ph type="title"/>
          </p:nvPr>
        </p:nvSpPr>
        <p:spPr bwMode="auto">
          <a:xfrm>
            <a:off x="839788" y="457200"/>
            <a:ext cx="3932237" cy="1600200"/>
          </a:xfrm>
        </p:spPr>
        <p:txBody>
          <a:bodyPr anchor="b"/>
          <a:lstStyle>
            <a:lvl1pPr>
              <a:defRPr sz="3200"/>
            </a:lvl1pPr>
          </a:lstStyle>
          <a:p>
            <a:pPr>
              <a:defRPr/>
            </a:pPr>
            <a:r>
              <a:rPr lang="de-DE"/>
              <a:t>Mastertitelformat bearbeiten</a:t>
            </a:r>
            <a:endParaRPr/>
          </a:p>
        </p:txBody>
      </p:sp>
      <p:sp>
        <p:nvSpPr>
          <p:cNvPr id="3" name="Inhaltsplatzhalter 2"/>
          <p:cNvSpPr>
            <a:spLocks noGrp="1"/>
          </p:cNvSpPr>
          <p:nvPr>
            <p:ph idx="1"/>
          </p:nvPr>
        </p:nvSpPr>
        <p:spPr bwMode="auto">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Textplatzhalter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de-DE"/>
              <a:t>Mastertextformat bearbeiten</a:t>
            </a:r>
            <a:endParaRPr/>
          </a:p>
        </p:txBody>
      </p:sp>
      <p:sp>
        <p:nvSpPr>
          <p:cNvPr id="5" name="Datumsplatzhalter 4"/>
          <p:cNvSpPr>
            <a:spLocks noGrp="1"/>
          </p:cNvSpPr>
          <p:nvPr>
            <p:ph type="dt" sz="half" idx="10"/>
          </p:nvPr>
        </p:nvSpPr>
        <p:spPr bwMode="auto"/>
        <p:txBody>
          <a:bodyPr/>
          <a:lstStyle/>
          <a:p>
            <a:pPr>
              <a:defRPr/>
            </a:pPr>
            <a:fld id="{39C93441-116C-49DC-86EB-4FB8AFC1220C}" type="datetimeFigureOut">
              <a:rPr lang="de-DE"/>
              <a:t>11.12.2024</a:t>
            </a:fld>
            <a:endParaRPr lang="de-DE"/>
          </a:p>
        </p:txBody>
      </p:sp>
      <p:sp>
        <p:nvSpPr>
          <p:cNvPr id="6" name="Fußzeilenplatzhalter 5"/>
          <p:cNvSpPr>
            <a:spLocks noGrp="1"/>
          </p:cNvSpPr>
          <p:nvPr>
            <p:ph type="ftr" sz="quarter" idx="11"/>
          </p:nvPr>
        </p:nvSpPr>
        <p:spPr bwMode="auto"/>
        <p:txBody>
          <a:bodyPr/>
          <a:lstStyle/>
          <a:p>
            <a:pPr>
              <a:defRPr/>
            </a:pPr>
            <a:endParaRPr lang="de-DE"/>
          </a:p>
        </p:txBody>
      </p:sp>
      <p:sp>
        <p:nvSpPr>
          <p:cNvPr id="7" name="Foliennummernplatzhalter 6"/>
          <p:cNvSpPr>
            <a:spLocks noGrp="1"/>
          </p:cNvSpPr>
          <p:nvPr>
            <p:ph type="sldNum" sz="quarter" idx="12"/>
          </p:nvPr>
        </p:nvSpPr>
        <p:spPr bwMode="auto"/>
        <p:txBody>
          <a:bodyPr/>
          <a:lstStyle/>
          <a:p>
            <a:pPr>
              <a:defRPr/>
            </a:pPr>
            <a:fld id="{4ACFC221-F4BA-4D46-A6B7-DC19245532E8}" type="slidenum">
              <a:rPr lang="de-DE"/>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Bild mit Überschrift">
    <p:spTree>
      <p:nvGrpSpPr>
        <p:cNvPr id="1" name=""/>
        <p:cNvGrpSpPr/>
        <p:nvPr/>
      </p:nvGrpSpPr>
      <p:grpSpPr bwMode="auto">
        <a:xfrm>
          <a:off x="0" y="0"/>
          <a:ext cx="0" cy="0"/>
          <a:chOff x="0" y="0"/>
          <a:chExt cx="0" cy="0"/>
        </a:xfrm>
      </p:grpSpPr>
      <p:sp>
        <p:nvSpPr>
          <p:cNvPr id="2" name="Titel 1"/>
          <p:cNvSpPr>
            <a:spLocks noGrp="1"/>
          </p:cNvSpPr>
          <p:nvPr>
            <p:ph type="title"/>
          </p:nvPr>
        </p:nvSpPr>
        <p:spPr bwMode="auto">
          <a:xfrm>
            <a:off x="839788" y="457200"/>
            <a:ext cx="3932237" cy="1600200"/>
          </a:xfrm>
        </p:spPr>
        <p:txBody>
          <a:bodyPr anchor="b"/>
          <a:lstStyle>
            <a:lvl1pPr>
              <a:defRPr sz="3200"/>
            </a:lvl1pPr>
          </a:lstStyle>
          <a:p>
            <a:pPr>
              <a:defRPr/>
            </a:pPr>
            <a:r>
              <a:rPr lang="de-DE"/>
              <a:t>Mastertitelformat bearbeiten</a:t>
            </a:r>
            <a:endParaRPr/>
          </a:p>
        </p:txBody>
      </p:sp>
      <p:sp>
        <p:nvSpPr>
          <p:cNvPr id="3" name="Bildplatzhalter 2"/>
          <p:cNvSpPr>
            <a:spLocks noGrp="1"/>
          </p:cNvSpPr>
          <p:nvPr>
            <p:ph type="pic" idx="1"/>
          </p:nvPr>
        </p:nvSpPr>
        <p:spPr bwMode="auto">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endParaRPr lang="de-DE"/>
          </a:p>
        </p:txBody>
      </p:sp>
      <p:sp>
        <p:nvSpPr>
          <p:cNvPr id="4" name="Textplatzhalter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de-DE"/>
              <a:t>Mastertextformat bearbeiten</a:t>
            </a:r>
            <a:endParaRPr/>
          </a:p>
        </p:txBody>
      </p:sp>
      <p:sp>
        <p:nvSpPr>
          <p:cNvPr id="5" name="Datumsplatzhalter 4"/>
          <p:cNvSpPr>
            <a:spLocks noGrp="1"/>
          </p:cNvSpPr>
          <p:nvPr>
            <p:ph type="dt" sz="half" idx="10"/>
          </p:nvPr>
        </p:nvSpPr>
        <p:spPr bwMode="auto"/>
        <p:txBody>
          <a:bodyPr/>
          <a:lstStyle/>
          <a:p>
            <a:pPr>
              <a:defRPr/>
            </a:pPr>
            <a:fld id="{39C93441-116C-49DC-86EB-4FB8AFC1220C}" type="datetimeFigureOut">
              <a:rPr lang="de-DE"/>
              <a:t>11.12.2024</a:t>
            </a:fld>
            <a:endParaRPr lang="de-DE"/>
          </a:p>
        </p:txBody>
      </p:sp>
      <p:sp>
        <p:nvSpPr>
          <p:cNvPr id="6" name="Fußzeilenplatzhalter 5"/>
          <p:cNvSpPr>
            <a:spLocks noGrp="1"/>
          </p:cNvSpPr>
          <p:nvPr>
            <p:ph type="ftr" sz="quarter" idx="11"/>
          </p:nvPr>
        </p:nvSpPr>
        <p:spPr bwMode="auto"/>
        <p:txBody>
          <a:bodyPr/>
          <a:lstStyle/>
          <a:p>
            <a:pPr>
              <a:defRPr/>
            </a:pPr>
            <a:endParaRPr lang="de-DE"/>
          </a:p>
        </p:txBody>
      </p:sp>
      <p:sp>
        <p:nvSpPr>
          <p:cNvPr id="7" name="Foliennummernplatzhalter 6"/>
          <p:cNvSpPr>
            <a:spLocks noGrp="1"/>
          </p:cNvSpPr>
          <p:nvPr>
            <p:ph type="sldNum" sz="quarter" idx="12"/>
          </p:nvPr>
        </p:nvSpPr>
        <p:spPr bwMode="auto"/>
        <p:txBody>
          <a:bodyPr/>
          <a:lstStyle/>
          <a:p>
            <a:pPr>
              <a:defRPr/>
            </a:pPr>
            <a:fld id="{4ACFC221-F4BA-4D46-A6B7-DC19245532E8}" type="slidenum">
              <a:rPr lang="de-DE"/>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elplatzhalter 1"/>
          <p:cNvSpPr>
            <a:spLocks noGrp="1"/>
          </p:cNvSpPr>
          <p:nvPr>
            <p:ph type="title"/>
          </p:nvPr>
        </p:nvSpPr>
        <p:spPr bwMode="auto">
          <a:xfrm>
            <a:off x="838200" y="365125"/>
            <a:ext cx="10515600" cy="1325563"/>
          </a:xfrm>
          <a:prstGeom prst="rect">
            <a:avLst/>
          </a:prstGeom>
        </p:spPr>
        <p:txBody>
          <a:bodyPr vert="horz" lIns="91440" tIns="45720" rIns="91440" bIns="45720" rtlCol="0" anchor="ctr">
            <a:normAutofit/>
          </a:bodyPr>
          <a:lstStyle/>
          <a:p>
            <a:pPr>
              <a:defRPr/>
            </a:pPr>
            <a:r>
              <a:rPr lang="de-DE"/>
              <a:t>Mastertitelformat bearbeiten</a:t>
            </a:r>
            <a:endParaRPr/>
          </a:p>
        </p:txBody>
      </p:sp>
      <p:sp>
        <p:nvSpPr>
          <p:cNvPr id="3" name="Textplatzhalter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Datumsplatzhalter 3"/>
          <p:cNvSpPr>
            <a:spLocks noGrp="1"/>
          </p:cNvSpPr>
          <p:nvPr>
            <p:ph type="dt" sz="half" idx="2"/>
          </p:nvPr>
        </p:nvSpPr>
        <p:spPr bwMode="auto">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39C93441-116C-49DC-86EB-4FB8AFC1220C}" type="datetimeFigureOut">
              <a:rPr lang="de-DE"/>
              <a:t>11.12.2024</a:t>
            </a:fld>
            <a:endParaRPr lang="de-DE"/>
          </a:p>
        </p:txBody>
      </p:sp>
      <p:sp>
        <p:nvSpPr>
          <p:cNvPr id="5" name="Fußzeilenplatzhalter 4"/>
          <p:cNvSpPr>
            <a:spLocks noGrp="1"/>
          </p:cNvSpPr>
          <p:nvPr>
            <p:ph type="ftr" sz="quarter" idx="3"/>
          </p:nvPr>
        </p:nvSpPr>
        <p:spPr bwMode="auto">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de-DE"/>
          </a:p>
        </p:txBody>
      </p:sp>
      <p:sp>
        <p:nvSpPr>
          <p:cNvPr id="6" name="Foliennummernplatzhalter 5"/>
          <p:cNvSpPr>
            <a:spLocks noGrp="1"/>
          </p:cNvSpPr>
          <p:nvPr>
            <p:ph type="sldNum" sz="quarter" idx="4"/>
          </p:nvPr>
        </p:nvSpPr>
        <p:spPr bwMode="auto">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ACFC221-F4BA-4D46-A6B7-DC19245532E8}" type="slidenum">
              <a:rPr lang="de-DE"/>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a:lnSpc>
          <a:spcPct val="90000"/>
        </a:lnSpc>
        <a:spcBef>
          <a:spcPts val="0"/>
        </a:spcBef>
        <a:buNone/>
        <a:defRPr sz="4400">
          <a:solidFill>
            <a:schemeClr val="tx1"/>
          </a:solidFill>
          <a:latin typeface="+mj-lt"/>
          <a:ea typeface="+mj-ea"/>
          <a:cs typeface="+mj-cs"/>
        </a:defRPr>
      </a:lvl1pPr>
    </p:titleStyle>
    <p:body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creativecommons.org/licenses/by-sa/4.0/"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8" name="Grafik 7">
            <a:extLst>
              <a:ext uri="{FF2B5EF4-FFF2-40B4-BE49-F238E27FC236}">
                <a16:creationId xmlns:a16="http://schemas.microsoft.com/office/drawing/2014/main" id="{724226E8-24F5-434D-927B-DBF8163BBA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title"/>
          </p:nvPr>
        </p:nvSpPr>
        <p:spPr bwMode="auto">
          <a:xfrm>
            <a:off x="838200" y="365125"/>
            <a:ext cx="10515600" cy="5340350"/>
          </a:xfrm>
        </p:spPr>
        <p:txBody>
          <a:bodyPr/>
          <a:lstStyle/>
          <a:p>
            <a:pPr algn="ctr">
              <a:defRPr/>
            </a:pPr>
            <a:r>
              <a:rPr lang="de-DE" sz="4400" b="1" i="0" u="none" strike="noStrike" cap="none" spc="0" dirty="0">
                <a:solidFill>
                  <a:schemeClr val="tx1"/>
                </a:solidFill>
                <a:latin typeface="+mj-lt"/>
                <a:ea typeface="+mj-ea"/>
                <a:cs typeface="+mj-cs"/>
              </a:rPr>
              <a:t>Cool Down</a:t>
            </a:r>
            <a:endParaRPr sz="4400" dirty="0"/>
          </a:p>
          <a:p>
            <a:pPr algn="ctr">
              <a:defRPr/>
            </a:pPr>
            <a:r>
              <a:rPr lang="de-DE" sz="4400" b="1" i="0" u="none" strike="noStrike" cap="none" spc="0" dirty="0">
                <a:solidFill>
                  <a:schemeClr val="tx1"/>
                </a:solidFill>
                <a:latin typeface="+mj-lt"/>
                <a:ea typeface="+mj-ea"/>
                <a:cs typeface="+mj-cs"/>
              </a:rPr>
              <a:t> - </a:t>
            </a:r>
            <a:endParaRPr sz="4400" dirty="0"/>
          </a:p>
          <a:p>
            <a:pPr algn="ctr">
              <a:defRPr/>
            </a:pPr>
            <a:r>
              <a:rPr lang="de-DE" sz="4400" b="0" i="0" u="none" strike="noStrike" cap="none" spc="0" dirty="0">
                <a:solidFill>
                  <a:schemeClr val="tx1"/>
                </a:solidFill>
                <a:latin typeface="+mj-lt"/>
                <a:ea typeface="+mj-ea"/>
                <a:cs typeface="+mj-cs"/>
              </a:rPr>
              <a:t>Ein Rollenspiel zu Hass im Netz</a:t>
            </a:r>
            <a:br>
              <a:rPr lang="de-DE" dirty="0"/>
            </a:br>
            <a:br>
              <a:rPr lang="de-DE" sz="2600" dirty="0"/>
            </a:br>
            <a:r>
              <a:rPr lang="de-DE" sz="2600" dirty="0"/>
              <a:t>Medienpädagogische Methode </a:t>
            </a:r>
            <a:r>
              <a:rPr lang="de-DE" sz="2600" b="1" dirty="0"/>
              <a:t>gegen Hass im Netz</a:t>
            </a:r>
            <a:br>
              <a:rPr lang="de-DE" sz="2600" dirty="0"/>
            </a:br>
            <a:r>
              <a:rPr lang="de-DE" sz="2600" dirty="0"/>
              <a:t>Ergebnis und Ausarbeitung aus dem </a:t>
            </a:r>
            <a:r>
              <a:rPr lang="de-DE" sz="2600" b="1" dirty="0"/>
              <a:t>Methodensprint der GMK </a:t>
            </a:r>
            <a:r>
              <a:rPr lang="de-DE" sz="2600" dirty="0"/>
              <a:t>im Juni 2024</a:t>
            </a:r>
            <a:br>
              <a:rPr lang="de-DE" dirty="0"/>
            </a:br>
            <a:br>
              <a:rPr lang="de-DE" sz="1800" dirty="0"/>
            </a:br>
            <a:r>
              <a:rPr lang="de-DE" sz="1800" dirty="0"/>
              <a:t>ausgearbeitet von</a:t>
            </a:r>
            <a:r>
              <a:rPr lang="de-DE" sz="1800" b="0" i="0" u="none" strike="noStrike" cap="none" spc="0" dirty="0">
                <a:solidFill>
                  <a:schemeClr val="tx1"/>
                </a:solidFill>
                <a:latin typeface="Calibri Light"/>
                <a:ea typeface="Calibri Light"/>
                <a:cs typeface="Calibri Light"/>
              </a:rPr>
              <a:t> Josefa Much</a:t>
            </a:r>
            <a:endParaRPr sz="3600" dirty="0"/>
          </a:p>
        </p:txBody>
      </p:sp>
      <p:sp>
        <p:nvSpPr>
          <p:cNvPr id="5" name="Rectangle 5">
            <a:extLst>
              <a:ext uri="{FF2B5EF4-FFF2-40B4-BE49-F238E27FC236}">
                <a16:creationId xmlns:a16="http://schemas.microsoft.com/office/drawing/2014/main" id="{24DF71E0-AF14-4687-8A0C-1D17A0C36C20}"/>
              </a:ext>
            </a:extLst>
          </p:cNvPr>
          <p:cNvSpPr>
            <a:spLocks noChangeArrowheads="1"/>
          </p:cNvSpPr>
          <p:nvPr/>
        </p:nvSpPr>
        <p:spPr bwMode="auto">
          <a:xfrm>
            <a:off x="1055440" y="5434880"/>
            <a:ext cx="386375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pic>
        <p:nvPicPr>
          <p:cNvPr id="2052" name="Grafik 1">
            <a:extLst>
              <a:ext uri="{FF2B5EF4-FFF2-40B4-BE49-F238E27FC236}">
                <a16:creationId xmlns:a16="http://schemas.microsoft.com/office/drawing/2014/main" id="{EB097DEF-F65D-444C-96D7-FBB50977327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8575" y="6308208"/>
            <a:ext cx="932929" cy="30713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6">
            <a:extLst>
              <a:ext uri="{FF2B5EF4-FFF2-40B4-BE49-F238E27FC236}">
                <a16:creationId xmlns:a16="http://schemas.microsoft.com/office/drawing/2014/main" id="{D1AB1E5F-C7EC-41C4-8496-BC4E9B4A9B51}"/>
              </a:ext>
            </a:extLst>
          </p:cNvPr>
          <p:cNvSpPr>
            <a:spLocks noChangeArrowheads="1"/>
          </p:cNvSpPr>
          <p:nvPr/>
        </p:nvSpPr>
        <p:spPr bwMode="auto">
          <a:xfrm>
            <a:off x="1631504" y="6277109"/>
            <a:ext cx="100122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rtl="0" eaLnBrk="0" fontAlgn="base" hangingPunct="0">
              <a:spcBef>
                <a:spcPct val="0"/>
              </a:spcBef>
              <a:spcAft>
                <a:spcPct val="0"/>
              </a:spcAft>
              <a:tabLst>
                <a:tab pos="5849938" algn="l"/>
              </a:tabLst>
              <a:defRPr>
                <a:solidFill>
                  <a:schemeClr val="tx1"/>
                </a:solidFill>
                <a:latin typeface="Arial" panose="020B0604020202020204" pitchFamily="34" charset="0"/>
              </a:defRPr>
            </a:lvl1pPr>
            <a:lvl2pPr rtl="0" eaLnBrk="0" fontAlgn="base" hangingPunct="0">
              <a:spcBef>
                <a:spcPct val="0"/>
              </a:spcBef>
              <a:spcAft>
                <a:spcPct val="0"/>
              </a:spcAft>
              <a:tabLst>
                <a:tab pos="5849938" algn="l"/>
              </a:tabLst>
              <a:defRPr>
                <a:solidFill>
                  <a:schemeClr val="tx1"/>
                </a:solidFill>
                <a:latin typeface="Arial" panose="020B0604020202020204" pitchFamily="34" charset="0"/>
              </a:defRPr>
            </a:lvl2pPr>
            <a:lvl3pPr rtl="0" eaLnBrk="0" fontAlgn="base" hangingPunct="0">
              <a:spcBef>
                <a:spcPct val="0"/>
              </a:spcBef>
              <a:spcAft>
                <a:spcPct val="0"/>
              </a:spcAft>
              <a:tabLst>
                <a:tab pos="5849938" algn="l"/>
              </a:tabLst>
              <a:defRPr>
                <a:solidFill>
                  <a:schemeClr val="tx1"/>
                </a:solidFill>
                <a:latin typeface="Arial" panose="020B0604020202020204" pitchFamily="34" charset="0"/>
              </a:defRPr>
            </a:lvl3pPr>
            <a:lvl4pPr rtl="0" eaLnBrk="0" fontAlgn="base" hangingPunct="0">
              <a:spcBef>
                <a:spcPct val="0"/>
              </a:spcBef>
              <a:spcAft>
                <a:spcPct val="0"/>
              </a:spcAft>
              <a:tabLst>
                <a:tab pos="5849938" algn="l"/>
              </a:tabLst>
              <a:defRPr>
                <a:solidFill>
                  <a:schemeClr val="tx1"/>
                </a:solidFill>
                <a:latin typeface="Arial" panose="020B0604020202020204" pitchFamily="34" charset="0"/>
              </a:defRPr>
            </a:lvl4pPr>
            <a:lvl5pPr rtl="0" eaLnBrk="0" fontAlgn="base" hangingPunct="0">
              <a:spcBef>
                <a:spcPct val="0"/>
              </a:spcBef>
              <a:spcAft>
                <a:spcPct val="0"/>
              </a:spcAft>
              <a:tabLst>
                <a:tab pos="5849938" algn="l"/>
              </a:tabLst>
              <a:defRPr>
                <a:solidFill>
                  <a:schemeClr val="tx1"/>
                </a:solidFill>
                <a:latin typeface="Arial" panose="020B0604020202020204" pitchFamily="34" charset="0"/>
              </a:defRPr>
            </a:lvl5pPr>
            <a:lvl6pPr rtl="0" eaLnBrk="0" fontAlgn="base" hangingPunct="0">
              <a:spcBef>
                <a:spcPct val="0"/>
              </a:spcBef>
              <a:spcAft>
                <a:spcPct val="0"/>
              </a:spcAft>
              <a:tabLst>
                <a:tab pos="5849938" algn="l"/>
              </a:tabLst>
              <a:defRPr>
                <a:solidFill>
                  <a:schemeClr val="tx1"/>
                </a:solidFill>
                <a:latin typeface="Arial" panose="020B0604020202020204" pitchFamily="34" charset="0"/>
              </a:defRPr>
            </a:lvl6pPr>
            <a:lvl7pPr rtl="0" eaLnBrk="0" fontAlgn="base" hangingPunct="0">
              <a:spcBef>
                <a:spcPct val="0"/>
              </a:spcBef>
              <a:spcAft>
                <a:spcPct val="0"/>
              </a:spcAft>
              <a:tabLst>
                <a:tab pos="5849938" algn="l"/>
              </a:tabLst>
              <a:defRPr>
                <a:solidFill>
                  <a:schemeClr val="tx1"/>
                </a:solidFill>
                <a:latin typeface="Arial" panose="020B0604020202020204" pitchFamily="34" charset="0"/>
              </a:defRPr>
            </a:lvl7pPr>
            <a:lvl8pPr rtl="0" eaLnBrk="0" fontAlgn="base" hangingPunct="0">
              <a:spcBef>
                <a:spcPct val="0"/>
              </a:spcBef>
              <a:spcAft>
                <a:spcPct val="0"/>
              </a:spcAft>
              <a:tabLst>
                <a:tab pos="5849938" algn="l"/>
              </a:tabLst>
              <a:defRPr>
                <a:solidFill>
                  <a:schemeClr val="tx1"/>
                </a:solidFill>
                <a:latin typeface="Arial" panose="020B0604020202020204" pitchFamily="34" charset="0"/>
              </a:defRPr>
            </a:lvl8pPr>
            <a:lvl9pPr rtl="0" eaLnBrk="0" fontAlgn="base" hangingPunct="0">
              <a:spcBef>
                <a:spcPct val="0"/>
              </a:spcBef>
              <a:spcAft>
                <a:spcPct val="0"/>
              </a:spcAft>
              <a:tabLst>
                <a:tab pos="5849938"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5849938" algn="l"/>
              </a:tabLst>
            </a:pPr>
            <a:r>
              <a:rPr kumimoji="0" lang="de-DE" altLang="de-DE" sz="900" b="0" i="0" u="none" strike="noStrike" cap="none" normalizeH="0" baseline="0" dirty="0">
                <a:ln>
                  <a:noFill/>
                </a:ln>
                <a:solidFill>
                  <a:schemeClr val="tx1"/>
                </a:solidFill>
                <a:effectLst/>
                <a:latin typeface="Source Sans 3" panose="020B0303030403020204" pitchFamily="34" charset="0"/>
                <a:ea typeface="Arial" panose="020B0604020202020204" pitchFamily="34" charset="0"/>
                <a:cs typeface="Times New Roman" panose="02020603050405020304" pitchFamily="18" charset="0"/>
              </a:rPr>
              <a:t>Diese Praxismethode steht zur Nutzung unter </a:t>
            </a:r>
            <a:r>
              <a:rPr kumimoji="0" lang="de-DE" altLang="de-DE" sz="900" b="0" i="0" u="none" strike="noStrike" cap="none" normalizeH="0" baseline="0" dirty="0">
                <a:ln>
                  <a:noFill/>
                </a:ln>
                <a:solidFill>
                  <a:schemeClr val="tx1"/>
                </a:solidFill>
                <a:effectLst/>
                <a:latin typeface="Source Sans 3" panose="020B0303030403020204" pitchFamily="34" charset="0"/>
                <a:ea typeface="Arial" panose="020B0604020202020204" pitchFamily="34" charset="0"/>
                <a:cs typeface="Times New Roman" panose="02020603050405020304" pitchFamily="18" charset="0"/>
                <a:hlinkClick r:id="rId5" tooltip="https://creativecommons.org/licenses/by-nc-sa/4.0/"/>
              </a:rPr>
              <a:t>CC BY-SA 4.0 Bedingungen</a:t>
            </a:r>
            <a:r>
              <a:rPr kumimoji="0" lang="de-DE" altLang="de-DE" sz="900" b="0" i="0" u="none" strike="noStrike" cap="none" normalizeH="0" baseline="0" dirty="0">
                <a:ln>
                  <a:noFill/>
                </a:ln>
                <a:solidFill>
                  <a:schemeClr val="tx1"/>
                </a:solidFill>
                <a:effectLst/>
                <a:latin typeface="Source Sans 3" panose="020B0303030403020204" pitchFamily="34" charset="0"/>
                <a:ea typeface="Arial" panose="020B0604020202020204" pitchFamily="34" charset="0"/>
                <a:cs typeface="Times New Roman" panose="02020603050405020304" pitchFamily="18" charset="0"/>
              </a:rPr>
              <a:t> (Namensnennung - Weitergabe unter gleichen Bedingungen) zur Verfügung. </a:t>
            </a:r>
            <a:r>
              <a:rPr kumimoji="0" lang="de-DE" altLang="de-DE" sz="900" b="0" i="0" u="none" strike="noStrike" cap="none" normalizeH="0" baseline="0" dirty="0">
                <a:ln>
                  <a:noFill/>
                </a:ln>
                <a:solidFill>
                  <a:srgbClr val="000000"/>
                </a:solidFill>
                <a:effectLst/>
                <a:latin typeface="Source Sans 3" panose="020B0303030403020204" pitchFamily="34" charset="0"/>
                <a:ea typeface="Arial" panose="020B0604020202020204" pitchFamily="34" charset="0"/>
                <a:cs typeface="Times New Roman" panose="02020603050405020304" pitchFamily="18" charset="0"/>
              </a:rPr>
              <a:t>Die Namensnennung sollte erfolgen: „Praxismethode: [Titel des Dokumentes] – GMK“.</a:t>
            </a:r>
            <a:endParaRPr kumimoji="0" lang="de-DE" altLang="de-DE" sz="2000" b="0" i="0" u="none" strike="noStrike" cap="none" normalizeH="0" baseline="0" dirty="0">
              <a:ln>
                <a:noFill/>
              </a:ln>
              <a:solidFill>
                <a:schemeClr val="tx1"/>
              </a:solidFill>
              <a:effectLst/>
              <a:latin typeface="Arial" panose="020B0604020202020204" pitchFamily="34" charset="0"/>
            </a:endParaRPr>
          </a:p>
        </p:txBody>
      </p:sp>
      <p:pic>
        <p:nvPicPr>
          <p:cNvPr id="10" name="Grafik 9">
            <a:extLst>
              <a:ext uri="{FF2B5EF4-FFF2-40B4-BE49-F238E27FC236}">
                <a16:creationId xmlns:a16="http://schemas.microsoft.com/office/drawing/2014/main" id="{80C7B966-8C1E-43D8-BAF9-09818330ED3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128448" y="100833"/>
            <a:ext cx="1951559" cy="53066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5" name="Rechteck: abgerundete Ecken 4"/>
          <p:cNvSpPr/>
          <p:nvPr/>
        </p:nvSpPr>
        <p:spPr bwMode="auto">
          <a:xfrm>
            <a:off x="726338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2" name="Textfeld 1"/>
          <p:cNvSpPr txBox="1"/>
          <p:nvPr/>
        </p:nvSpPr>
        <p:spPr bwMode="auto">
          <a:xfrm>
            <a:off x="7532372" y="1897938"/>
            <a:ext cx="3638161" cy="461665"/>
          </a:xfrm>
          <a:prstGeom prst="rect">
            <a:avLst/>
          </a:prstGeom>
          <a:noFill/>
        </p:spPr>
        <p:txBody>
          <a:bodyPr wrap="square" rtlCol="0">
            <a:spAutoFit/>
          </a:bodyPr>
          <a:lstStyle/>
          <a:p>
            <a:pPr algn="ctr">
              <a:defRPr/>
            </a:pPr>
            <a:r>
              <a:rPr lang="de-DE" sz="2400"/>
              <a:t>Troll</a:t>
            </a:r>
            <a:endParaRPr/>
          </a:p>
        </p:txBody>
      </p:sp>
      <p:sp>
        <p:nvSpPr>
          <p:cNvPr id="3" name="Textfeld 2"/>
          <p:cNvSpPr txBox="1"/>
          <p:nvPr/>
        </p:nvSpPr>
        <p:spPr bwMode="auto">
          <a:xfrm>
            <a:off x="7393409" y="2381324"/>
            <a:ext cx="4019340" cy="1470543"/>
          </a:xfrm>
          <a:prstGeom prst="rect">
            <a:avLst/>
          </a:prstGeom>
          <a:noFill/>
        </p:spPr>
        <p:txBody>
          <a:bodyPr wrap="square" rtlCol="0">
            <a:noAutofit/>
          </a:bodyPr>
          <a:lstStyle/>
          <a:p>
            <a:pPr algn="just">
              <a:lnSpc>
                <a:spcPct val="114999"/>
              </a:lnSpc>
              <a:defRPr/>
            </a:pPr>
            <a:r>
              <a:rPr lang="de-DE" sz="1200" dirty="0"/>
              <a:t>Du schreibst gerne fiese Kommentare unter jegliche Art von Post</a:t>
            </a:r>
            <a:r>
              <a:rPr lang="de-DE" sz="1200" dirty="0">
                <a:solidFill>
                  <a:schemeClr val="tx1"/>
                </a:solidFill>
              </a:rPr>
              <a:t>s. Für dich ist es ein Zeitvertreib; manchmal aus</a:t>
            </a:r>
            <a:r>
              <a:rPr lang="de-DE" sz="1200" dirty="0"/>
              <a:t> Lange-weile und </a:t>
            </a:r>
            <a:r>
              <a:rPr lang="de-DE" sz="1200" dirty="0">
                <a:solidFill>
                  <a:schemeClr val="tx1"/>
                </a:solidFill>
              </a:rPr>
              <a:t>manchmal um zu provozieren. Eigentlich meinst du es gar nicht so ernst, aber dann irgendwie schon.  Du  </a:t>
            </a:r>
            <a:r>
              <a:rPr lang="de-DE" sz="1200" dirty="0" err="1">
                <a:solidFill>
                  <a:schemeClr val="tx1"/>
                </a:solidFill>
              </a:rPr>
              <a:t>kom-mentierst</a:t>
            </a:r>
            <a:r>
              <a:rPr lang="de-DE" sz="1200" dirty="0">
                <a:solidFill>
                  <a:schemeClr val="tx1"/>
                </a:solidFill>
              </a:rPr>
              <a:t> Bilder mit Beleidigungen, sexuellen Anspielungen oder Emojis. </a:t>
            </a:r>
            <a:r>
              <a:rPr lang="de-DE" sz="1200" dirty="0"/>
              <a:t>Du agierst selten unter deinem Klarnamen.</a:t>
            </a:r>
            <a:endParaRPr sz="1200" dirty="0">
              <a:solidFill>
                <a:schemeClr val="tx1"/>
              </a:solidFill>
            </a:endParaRPr>
          </a:p>
        </p:txBody>
      </p:sp>
      <p:sp>
        <p:nvSpPr>
          <p:cNvPr id="6" name="Textfeld 5"/>
          <p:cNvSpPr txBox="1"/>
          <p:nvPr/>
        </p:nvSpPr>
        <p:spPr bwMode="auto">
          <a:xfrm>
            <a:off x="7947216" y="3833503"/>
            <a:ext cx="3223318" cy="369332"/>
          </a:xfrm>
          <a:prstGeom prst="rect">
            <a:avLst/>
          </a:prstGeom>
          <a:noFill/>
        </p:spPr>
        <p:txBody>
          <a:bodyPr wrap="none" rtlCol="0">
            <a:spAutoFit/>
          </a:bodyPr>
          <a:lstStyle/>
          <a:p>
            <a:pPr>
              <a:defRPr/>
            </a:pPr>
            <a:r>
              <a:rPr lang="de-DE"/>
              <a:t>Reflexionsfragen für deine Rolle:</a:t>
            </a:r>
            <a:endParaRPr/>
          </a:p>
        </p:txBody>
      </p:sp>
      <p:sp>
        <p:nvSpPr>
          <p:cNvPr id="7" name="Textfeld 6"/>
          <p:cNvSpPr txBox="1"/>
          <p:nvPr/>
        </p:nvSpPr>
        <p:spPr bwMode="auto">
          <a:xfrm>
            <a:off x="7348928" y="4263265"/>
            <a:ext cx="4124010" cy="2270795"/>
          </a:xfrm>
          <a:prstGeom prst="rect">
            <a:avLst/>
          </a:prstGeom>
          <a:noFill/>
        </p:spPr>
        <p:txBody>
          <a:bodyPr wrap="square" rtlCol="0">
            <a:noAutofit/>
          </a:bodyPr>
          <a:lstStyle/>
          <a:p>
            <a:pPr marL="206778" lvl="0" indent="-206778" algn="just">
              <a:lnSpc>
                <a:spcPct val="114999"/>
              </a:lnSpc>
              <a:buFont typeface="Arial"/>
              <a:buChar char="•"/>
              <a:defRPr/>
            </a:pPr>
            <a:r>
              <a:rPr lang="de-DE" sz="1200"/>
              <a:t>W</a:t>
            </a:r>
            <a:r>
              <a:rPr lang="de-DE" sz="1200">
                <a:solidFill>
                  <a:schemeClr val="tx1"/>
                </a:solidFill>
              </a:rPr>
              <a:t>ie hast du dich gefühlt, als du den Kommentar verfasst hast?</a:t>
            </a:r>
            <a:endParaRPr sz="1200">
              <a:solidFill>
                <a:schemeClr val="tx1"/>
              </a:solidFill>
            </a:endParaRPr>
          </a:p>
          <a:p>
            <a:pPr marL="206778" lvl="0" indent="-206778" algn="just">
              <a:lnSpc>
                <a:spcPct val="114999"/>
              </a:lnSpc>
              <a:buFont typeface="Arial"/>
              <a:buChar char="•"/>
              <a:defRPr/>
            </a:pPr>
            <a:r>
              <a:rPr lang="de-DE" sz="1200">
                <a:solidFill>
                  <a:schemeClr val="tx1"/>
                </a:solidFill>
              </a:rPr>
              <a:t>Was gibt es dir für ein Gefühl, wenn deine Beiträge Likes oder Kommentare erhalten?</a:t>
            </a:r>
            <a:endParaRPr sz="1200">
              <a:solidFill>
                <a:schemeClr val="tx1"/>
              </a:solidFill>
            </a:endParaRPr>
          </a:p>
          <a:p>
            <a:pPr marL="206778" lvl="0" indent="-206778" algn="just">
              <a:lnSpc>
                <a:spcPct val="114999"/>
              </a:lnSpc>
              <a:buFont typeface="Arial"/>
              <a:buChar char="•"/>
              <a:defRPr/>
            </a:pPr>
            <a:r>
              <a:rPr lang="de-DE" sz="1200">
                <a:solidFill>
                  <a:schemeClr val="tx1"/>
                </a:solidFill>
              </a:rPr>
              <a:t>Denkst du daran, dass deine Kommentare Konsequenzen haben könnten? </a:t>
            </a:r>
            <a:r>
              <a:rPr sz="1200">
                <a:solidFill>
                  <a:schemeClr val="tx1"/>
                </a:solidFill>
              </a:rPr>
              <a:t>Welche?</a:t>
            </a:r>
          </a:p>
          <a:p>
            <a:pPr marL="206778" lvl="0" indent="-206778" algn="just">
              <a:lnSpc>
                <a:spcPct val="114999"/>
              </a:lnSpc>
              <a:buFont typeface="Arial"/>
              <a:buChar char="•"/>
              <a:defRPr/>
            </a:pPr>
            <a:r>
              <a:rPr lang="de-DE" sz="1200">
                <a:solidFill>
                  <a:schemeClr val="tx1"/>
                </a:solidFill>
              </a:rPr>
              <a:t>Kannst du dir vorstellen, wie es der betroffenen Person gerade geht?</a:t>
            </a:r>
            <a:endParaRPr sz="1200">
              <a:solidFill>
                <a:schemeClr val="tx1"/>
              </a:solidFill>
            </a:endParaRPr>
          </a:p>
          <a:p>
            <a:pPr marL="206778" lvl="0" indent="-206778" algn="just">
              <a:lnSpc>
                <a:spcPct val="114999"/>
              </a:lnSpc>
              <a:buFont typeface="Arial"/>
              <a:buChar char="•"/>
              <a:defRPr/>
            </a:pPr>
            <a:r>
              <a:rPr lang="de-DE" sz="1200">
                <a:solidFill>
                  <a:schemeClr val="tx1"/>
                </a:solidFill>
              </a:rPr>
              <a:t>Würdest du noch einmal solche Kommentare schreiben</a:t>
            </a:r>
            <a:r>
              <a:rPr lang="de-DE" sz="1200"/>
              <a:t>?</a:t>
            </a:r>
            <a:endParaRPr sz="1200">
              <a:solidFill>
                <a:schemeClr val="tx1"/>
              </a:solidFill>
            </a:endParaRPr>
          </a:p>
          <a:p>
            <a:pPr marL="206778" indent="-206778" algn="just">
              <a:buFont typeface="Arial"/>
              <a:buChar char="•"/>
              <a:defRPr/>
            </a:pPr>
            <a:endParaRPr lang="de-DE" sz="1100"/>
          </a:p>
        </p:txBody>
      </p:sp>
      <p:pic>
        <p:nvPicPr>
          <p:cNvPr id="15" name="Grafik 14"/>
          <p:cNvPicPr>
            <a:picLocks noChangeAspect="1"/>
          </p:cNvPicPr>
          <p:nvPr/>
        </p:nvPicPr>
        <p:blipFill>
          <a:blip r:embed="rId2"/>
          <a:stretch/>
        </p:blipFill>
        <p:spPr bwMode="auto">
          <a:xfrm>
            <a:off x="8683750" y="590243"/>
            <a:ext cx="1438659" cy="1438659"/>
          </a:xfrm>
          <a:prstGeom prst="rect">
            <a:avLst/>
          </a:prstGeom>
        </p:spPr>
      </p:pic>
      <p:sp>
        <p:nvSpPr>
          <p:cNvPr id="1825269635" name="Textfeld 15"/>
          <p:cNvSpPr txBox="1"/>
          <p:nvPr/>
        </p:nvSpPr>
        <p:spPr bwMode="auto">
          <a:xfrm>
            <a:off x="969640" y="4225369"/>
            <a:ext cx="3638735" cy="640115"/>
          </a:xfrm>
          <a:prstGeom prst="rect">
            <a:avLst/>
          </a:prstGeom>
          <a:noFill/>
        </p:spPr>
        <p:txBody>
          <a:bodyPr wrap="square" rtlCol="0">
            <a:spAutoFit/>
          </a:bodyPr>
          <a:lstStyle/>
          <a:p>
            <a:pPr algn="ctr">
              <a:defRPr/>
            </a:pPr>
            <a:r>
              <a:rPr lang="de-DE" sz="3600" b="1"/>
              <a:t>Rollenkarte</a:t>
            </a:r>
            <a:endParaRPr sz="2400" b="1"/>
          </a:p>
        </p:txBody>
      </p:sp>
      <p:pic>
        <p:nvPicPr>
          <p:cNvPr id="11" name="Grafik 10">
            <a:extLst>
              <a:ext uri="{FF2B5EF4-FFF2-40B4-BE49-F238E27FC236}">
                <a16:creationId xmlns:a16="http://schemas.microsoft.com/office/drawing/2014/main" id="{75DCB8C5-BC22-401E-9664-B0B17419154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1078246" y="992104"/>
            <a:ext cx="3421348" cy="285152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5" name="Rechteck: abgerundete Ecken 4"/>
          <p:cNvSpPr/>
          <p:nvPr/>
        </p:nvSpPr>
        <p:spPr bwMode="auto">
          <a:xfrm>
            <a:off x="726338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2" name="Textfeld 1"/>
          <p:cNvSpPr txBox="1"/>
          <p:nvPr/>
        </p:nvSpPr>
        <p:spPr bwMode="auto">
          <a:xfrm>
            <a:off x="7534655" y="2185416"/>
            <a:ext cx="3638161" cy="461665"/>
          </a:xfrm>
          <a:prstGeom prst="rect">
            <a:avLst/>
          </a:prstGeom>
          <a:noFill/>
        </p:spPr>
        <p:txBody>
          <a:bodyPr wrap="square" rtlCol="0">
            <a:spAutoFit/>
          </a:bodyPr>
          <a:lstStyle/>
          <a:p>
            <a:pPr algn="ctr">
              <a:defRPr/>
            </a:pPr>
            <a:r>
              <a:rPr lang="de-DE" sz="2400"/>
              <a:t>Einrichtungsleitung</a:t>
            </a:r>
            <a:endParaRPr/>
          </a:p>
        </p:txBody>
      </p:sp>
      <p:sp>
        <p:nvSpPr>
          <p:cNvPr id="3" name="Textfeld 2"/>
          <p:cNvSpPr txBox="1"/>
          <p:nvPr/>
        </p:nvSpPr>
        <p:spPr bwMode="auto">
          <a:xfrm>
            <a:off x="7409416" y="2770850"/>
            <a:ext cx="4011083" cy="1563660"/>
          </a:xfrm>
          <a:prstGeom prst="rect">
            <a:avLst/>
          </a:prstGeom>
          <a:noFill/>
        </p:spPr>
        <p:txBody>
          <a:bodyPr wrap="square" rtlCol="0">
            <a:noAutofit/>
          </a:bodyPr>
          <a:lstStyle/>
          <a:p>
            <a:pPr algn="just">
              <a:lnSpc>
                <a:spcPct val="114999"/>
              </a:lnSpc>
              <a:defRPr/>
            </a:pPr>
            <a:r>
              <a:rPr lang="de-DE" sz="1200" b="0" i="0" u="none" strike="noStrike" cap="none" spc="0">
                <a:solidFill>
                  <a:schemeClr val="tx1"/>
                </a:solidFill>
                <a:latin typeface="Calibri"/>
                <a:ea typeface="Calibri"/>
                <a:cs typeface="Calibri"/>
              </a:rPr>
              <a:t>Du leitest das Gespräch und sorgst dafür, dass jeder gleich viel sagen kann. Du erinnerst alle daran, dass hinter jedem Profil im Internet echte Menschen stehen. Alle in dieser Runde sind Teil der Gesellschaft und sollten respektvoll mit anderen umgehen, auch im Internet.</a:t>
            </a:r>
            <a:endParaRPr sz="2000"/>
          </a:p>
          <a:p>
            <a:pPr algn="just">
              <a:lnSpc>
                <a:spcPct val="114999"/>
              </a:lnSpc>
              <a:defRPr/>
            </a:pPr>
            <a:endParaRPr lang="de-DE" sz="1200"/>
          </a:p>
        </p:txBody>
      </p:sp>
      <p:sp>
        <p:nvSpPr>
          <p:cNvPr id="6" name="Textfeld 5"/>
          <p:cNvSpPr txBox="1"/>
          <p:nvPr/>
        </p:nvSpPr>
        <p:spPr bwMode="auto">
          <a:xfrm>
            <a:off x="7949498" y="4166438"/>
            <a:ext cx="3223318" cy="369332"/>
          </a:xfrm>
          <a:prstGeom prst="rect">
            <a:avLst/>
          </a:prstGeom>
          <a:noFill/>
        </p:spPr>
        <p:txBody>
          <a:bodyPr wrap="none" rtlCol="0">
            <a:spAutoFit/>
          </a:bodyPr>
          <a:lstStyle/>
          <a:p>
            <a:pPr>
              <a:defRPr/>
            </a:pPr>
            <a:r>
              <a:rPr lang="de-DE"/>
              <a:t>Reflexionsfragen für deine Rolle:</a:t>
            </a:r>
            <a:endParaRPr/>
          </a:p>
        </p:txBody>
      </p:sp>
      <p:sp>
        <p:nvSpPr>
          <p:cNvPr id="7" name="Textfeld 6"/>
          <p:cNvSpPr txBox="1"/>
          <p:nvPr/>
        </p:nvSpPr>
        <p:spPr bwMode="auto">
          <a:xfrm>
            <a:off x="7405048" y="4687752"/>
            <a:ext cx="3983700" cy="1143035"/>
          </a:xfrm>
          <a:prstGeom prst="rect">
            <a:avLst/>
          </a:prstGeom>
          <a:noFill/>
        </p:spPr>
        <p:txBody>
          <a:bodyPr wrap="square" rtlCol="0">
            <a:noAutofit/>
          </a:bodyPr>
          <a:lstStyle/>
          <a:p>
            <a:pPr marL="217793" lvl="0" indent="-217793" algn="l">
              <a:lnSpc>
                <a:spcPct val="114999"/>
              </a:lnSpc>
              <a:buFont typeface="Arial"/>
              <a:buChar char="•"/>
              <a:defRPr/>
            </a:pPr>
            <a:r>
              <a:rPr lang="de-DE" sz="1200">
                <a:solidFill>
                  <a:schemeClr val="tx1"/>
                </a:solidFill>
              </a:rPr>
              <a:t>Wie reagierst du?</a:t>
            </a:r>
            <a:endParaRPr sz="2000">
              <a:solidFill>
                <a:schemeClr val="tx1"/>
              </a:solidFill>
            </a:endParaRPr>
          </a:p>
          <a:p>
            <a:pPr marL="217793" lvl="0" indent="-217793" algn="l">
              <a:lnSpc>
                <a:spcPct val="114999"/>
              </a:lnSpc>
              <a:buFont typeface="Arial"/>
              <a:buChar char="•"/>
              <a:defRPr/>
            </a:pPr>
            <a:r>
              <a:rPr lang="de-DE" sz="1200">
                <a:solidFill>
                  <a:schemeClr val="tx1"/>
                </a:solidFill>
              </a:rPr>
              <a:t>Welche Folgen sollte es deiner Meinung nach für Täter*innen und Mitläufer*innen geben?</a:t>
            </a:r>
            <a:endParaRPr sz="2000">
              <a:solidFill>
                <a:schemeClr val="tx1"/>
              </a:solidFill>
            </a:endParaRPr>
          </a:p>
          <a:p>
            <a:pPr marL="217793" lvl="0" indent="-217793" algn="l">
              <a:lnSpc>
                <a:spcPct val="114999"/>
              </a:lnSpc>
              <a:buFont typeface="Arial"/>
              <a:buChar char="•"/>
              <a:defRPr/>
            </a:pPr>
            <a:r>
              <a:rPr lang="de-DE" sz="1200">
                <a:solidFill>
                  <a:schemeClr val="tx1"/>
                </a:solidFill>
              </a:rPr>
              <a:t>Welche Folgen hat das für deine Einric</a:t>
            </a:r>
            <a:r>
              <a:rPr lang="de-DE" sz="1200"/>
              <a:t>htung?</a:t>
            </a:r>
            <a:endParaRPr sz="2000"/>
          </a:p>
          <a:p>
            <a:pPr marL="217793" indent="-217793" algn="l">
              <a:lnSpc>
                <a:spcPct val="114999"/>
              </a:lnSpc>
              <a:buFont typeface="Arial"/>
              <a:buChar char="•"/>
              <a:defRPr/>
            </a:pPr>
            <a:endParaRPr lang="de-DE" sz="1200"/>
          </a:p>
        </p:txBody>
      </p:sp>
      <p:sp>
        <p:nvSpPr>
          <p:cNvPr id="910188195" name="Textfeld 15"/>
          <p:cNvSpPr txBox="1"/>
          <p:nvPr/>
        </p:nvSpPr>
        <p:spPr bwMode="auto">
          <a:xfrm>
            <a:off x="969640" y="4225369"/>
            <a:ext cx="3638735" cy="640115"/>
          </a:xfrm>
          <a:prstGeom prst="rect">
            <a:avLst/>
          </a:prstGeom>
          <a:noFill/>
        </p:spPr>
        <p:txBody>
          <a:bodyPr wrap="square" rtlCol="0">
            <a:spAutoFit/>
          </a:bodyPr>
          <a:lstStyle/>
          <a:p>
            <a:pPr algn="ctr">
              <a:defRPr/>
            </a:pPr>
            <a:r>
              <a:rPr lang="de-DE" sz="3600" b="1"/>
              <a:t>Rollenkarte</a:t>
            </a:r>
            <a:endParaRPr sz="2400" b="1"/>
          </a:p>
        </p:txBody>
      </p:sp>
      <p:pic>
        <p:nvPicPr>
          <p:cNvPr id="11" name="Grafik 10">
            <a:extLst>
              <a:ext uri="{FF2B5EF4-FFF2-40B4-BE49-F238E27FC236}">
                <a16:creationId xmlns:a16="http://schemas.microsoft.com/office/drawing/2014/main" id="{D484A9CD-7E1A-4AF2-9476-45BA07A2403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078246" y="992104"/>
            <a:ext cx="3421348" cy="2851525"/>
          </a:xfrm>
          <a:prstGeom prst="rect">
            <a:avLst/>
          </a:prstGeom>
        </p:spPr>
      </p:pic>
      <p:pic>
        <p:nvPicPr>
          <p:cNvPr id="9" name="Grafik 8">
            <a:extLst>
              <a:ext uri="{FF2B5EF4-FFF2-40B4-BE49-F238E27FC236}">
                <a16:creationId xmlns:a16="http://schemas.microsoft.com/office/drawing/2014/main" id="{5646F2B0-5B19-4C16-9F02-708AA34BEE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13059" y="724963"/>
            <a:ext cx="1603795" cy="1336684"/>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5" name="Rechteck: abgerundete Ecken 4"/>
          <p:cNvSpPr/>
          <p:nvPr/>
        </p:nvSpPr>
        <p:spPr bwMode="auto">
          <a:xfrm>
            <a:off x="726338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2" name="Textfeld 1"/>
          <p:cNvSpPr txBox="1"/>
          <p:nvPr/>
        </p:nvSpPr>
        <p:spPr bwMode="auto">
          <a:xfrm>
            <a:off x="7381875" y="2185416"/>
            <a:ext cx="4048125" cy="461665"/>
          </a:xfrm>
          <a:prstGeom prst="rect">
            <a:avLst/>
          </a:prstGeom>
          <a:noFill/>
        </p:spPr>
        <p:txBody>
          <a:bodyPr wrap="square" rtlCol="0">
            <a:spAutoFit/>
          </a:bodyPr>
          <a:lstStyle/>
          <a:p>
            <a:pPr algn="ctr">
              <a:defRPr/>
            </a:pPr>
            <a:r>
              <a:rPr lang="de-DE" sz="2400"/>
              <a:t>Admin</a:t>
            </a:r>
            <a:endParaRPr/>
          </a:p>
        </p:txBody>
      </p:sp>
      <p:sp>
        <p:nvSpPr>
          <p:cNvPr id="3" name="Textfeld 2"/>
          <p:cNvSpPr txBox="1"/>
          <p:nvPr/>
        </p:nvSpPr>
        <p:spPr bwMode="auto">
          <a:xfrm>
            <a:off x="7369862" y="2796764"/>
            <a:ext cx="4029807" cy="1188755"/>
          </a:xfrm>
          <a:prstGeom prst="rect">
            <a:avLst/>
          </a:prstGeom>
          <a:noFill/>
        </p:spPr>
        <p:txBody>
          <a:bodyPr wrap="square" rtlCol="0">
            <a:noAutofit/>
          </a:bodyPr>
          <a:lstStyle/>
          <a:p>
            <a:pPr algn="just">
              <a:lnSpc>
                <a:spcPct val="114999"/>
              </a:lnSpc>
              <a:defRPr/>
            </a:pPr>
            <a:r>
              <a:rPr lang="de-DE" sz="1200"/>
              <a:t>Dir wird dieser Kommentar gemeldet. </a:t>
            </a:r>
            <a:endParaRPr sz="1200"/>
          </a:p>
          <a:p>
            <a:pPr algn="just">
              <a:lnSpc>
                <a:spcPct val="114999"/>
              </a:lnSpc>
              <a:defRPr/>
            </a:pPr>
            <a:r>
              <a:rPr lang="de-DE" sz="1200" b="0" i="0" u="none" strike="noStrike" cap="none" spc="0">
                <a:solidFill>
                  <a:schemeClr val="tx1"/>
                </a:solidFill>
                <a:latin typeface="Calibri"/>
                <a:ea typeface="Calibri"/>
                <a:cs typeface="Calibri"/>
              </a:rPr>
              <a:t>Erkläre, dass im Internet vieles anonym sein kann, aber echte Menschen dahinterstecken. Mach klar, dass auch anonyme Nutzer erkannt und verfolgt werden können und ihr Verhalten echte Konsequenzen hat.</a:t>
            </a:r>
            <a:endParaRPr sz="1200"/>
          </a:p>
          <a:p>
            <a:pPr algn="just">
              <a:lnSpc>
                <a:spcPct val="114999"/>
              </a:lnSpc>
              <a:defRPr/>
            </a:pPr>
            <a:endParaRPr sz="1200"/>
          </a:p>
        </p:txBody>
      </p:sp>
      <p:sp>
        <p:nvSpPr>
          <p:cNvPr id="6" name="Textfeld 5"/>
          <p:cNvSpPr txBox="1"/>
          <p:nvPr/>
        </p:nvSpPr>
        <p:spPr bwMode="auto">
          <a:xfrm>
            <a:off x="7949497" y="4061767"/>
            <a:ext cx="3223318" cy="369332"/>
          </a:xfrm>
          <a:prstGeom prst="rect">
            <a:avLst/>
          </a:prstGeom>
          <a:noFill/>
        </p:spPr>
        <p:txBody>
          <a:bodyPr wrap="none" rtlCol="0">
            <a:spAutoFit/>
          </a:bodyPr>
          <a:lstStyle/>
          <a:p>
            <a:pPr>
              <a:defRPr/>
            </a:pPr>
            <a:r>
              <a:rPr lang="de-DE"/>
              <a:t>Reflexionsfragen für deine Rolle:</a:t>
            </a:r>
            <a:endParaRPr/>
          </a:p>
        </p:txBody>
      </p:sp>
      <p:sp>
        <p:nvSpPr>
          <p:cNvPr id="7" name="Textfeld 6"/>
          <p:cNvSpPr txBox="1"/>
          <p:nvPr/>
        </p:nvSpPr>
        <p:spPr bwMode="auto">
          <a:xfrm>
            <a:off x="7379014" y="4524879"/>
            <a:ext cx="4049274" cy="2286036"/>
          </a:xfrm>
          <a:prstGeom prst="rect">
            <a:avLst/>
          </a:prstGeom>
          <a:noFill/>
        </p:spPr>
        <p:txBody>
          <a:bodyPr wrap="square" rtlCol="0">
            <a:spAutoFit/>
          </a:bodyPr>
          <a:lstStyle/>
          <a:p>
            <a:pPr marL="206778" lvl="0" indent="-206778" algn="just">
              <a:lnSpc>
                <a:spcPct val="150000"/>
              </a:lnSpc>
              <a:buFont typeface="Arial"/>
              <a:buChar char="•"/>
              <a:defRPr/>
            </a:pPr>
            <a:r>
              <a:rPr lang="de-DE" sz="1200"/>
              <a:t>Wie reagierst du?</a:t>
            </a:r>
            <a:endParaRPr sz="1200"/>
          </a:p>
          <a:p>
            <a:pPr marL="206778" lvl="0" indent="-206778" algn="just">
              <a:lnSpc>
                <a:spcPct val="150000"/>
              </a:lnSpc>
              <a:buFont typeface="Arial"/>
              <a:buChar char="•"/>
              <a:defRPr/>
            </a:pPr>
            <a:r>
              <a:rPr lang="de-DE" sz="1200"/>
              <a:t>Was kannst du tun?</a:t>
            </a:r>
            <a:endParaRPr sz="1200"/>
          </a:p>
          <a:p>
            <a:pPr marL="206778" lvl="0" indent="-206778" algn="just">
              <a:lnSpc>
                <a:spcPct val="150000"/>
              </a:lnSpc>
              <a:buFont typeface="Arial"/>
              <a:buChar char="•"/>
              <a:defRPr/>
            </a:pPr>
            <a:r>
              <a:rPr lang="de-DE" sz="1200"/>
              <a:t>Was kann</a:t>
            </a:r>
            <a:r>
              <a:rPr lang="de-DE" sz="1200">
                <a:solidFill>
                  <a:schemeClr val="tx1"/>
                </a:solidFill>
              </a:rPr>
              <a:t>st du tun, damit es nicht noch einmal vorkommt oder sich diese Kommentare häufen?</a:t>
            </a:r>
            <a:endParaRPr sz="1200">
              <a:solidFill>
                <a:schemeClr val="tx1"/>
              </a:solidFill>
            </a:endParaRPr>
          </a:p>
          <a:p>
            <a:pPr marL="206778" lvl="0" indent="-206778" algn="just">
              <a:lnSpc>
                <a:spcPct val="150000"/>
              </a:lnSpc>
              <a:buFont typeface="Arial"/>
              <a:buChar char="•"/>
              <a:defRPr/>
            </a:pPr>
            <a:r>
              <a:rPr lang="de-DE" sz="1200">
                <a:solidFill>
                  <a:schemeClr val="tx1"/>
                </a:solidFill>
              </a:rPr>
              <a:t>Nach welchen Regeln / Prämissen handelst du?</a:t>
            </a:r>
            <a:endParaRPr sz="1200">
              <a:solidFill>
                <a:schemeClr val="tx1"/>
              </a:solidFill>
            </a:endParaRPr>
          </a:p>
          <a:p>
            <a:pPr marL="206778" lvl="0" indent="-206778" algn="just">
              <a:lnSpc>
                <a:spcPct val="150000"/>
              </a:lnSpc>
              <a:buFont typeface="Arial"/>
              <a:buChar char="•"/>
              <a:defRPr/>
            </a:pPr>
            <a:r>
              <a:rPr lang="de-DE" sz="1200">
                <a:solidFill>
                  <a:schemeClr val="tx1"/>
                </a:solidFill>
              </a:rPr>
              <a:t>Welche Abwehrmechanismen für solche Taten fallen dir ein, denen die betroffene Person nachgehen kann?</a:t>
            </a:r>
            <a:endParaRPr sz="1200">
              <a:solidFill>
                <a:schemeClr val="tx1"/>
              </a:solidFill>
            </a:endParaRPr>
          </a:p>
          <a:p>
            <a:pPr marL="206778" indent="-206778" algn="just">
              <a:lnSpc>
                <a:spcPct val="150000"/>
              </a:lnSpc>
              <a:buFont typeface="Arial"/>
              <a:buChar char="•"/>
              <a:defRPr/>
            </a:pPr>
            <a:endParaRPr sz="1200"/>
          </a:p>
        </p:txBody>
      </p:sp>
      <p:sp>
        <p:nvSpPr>
          <p:cNvPr id="148854462" name="Textfeld 15"/>
          <p:cNvSpPr txBox="1"/>
          <p:nvPr/>
        </p:nvSpPr>
        <p:spPr bwMode="auto">
          <a:xfrm>
            <a:off x="969640" y="4225369"/>
            <a:ext cx="3638735" cy="640115"/>
          </a:xfrm>
          <a:prstGeom prst="rect">
            <a:avLst/>
          </a:prstGeom>
          <a:noFill/>
        </p:spPr>
        <p:txBody>
          <a:bodyPr wrap="square" rtlCol="0">
            <a:spAutoFit/>
          </a:bodyPr>
          <a:lstStyle/>
          <a:p>
            <a:pPr algn="ctr">
              <a:defRPr/>
            </a:pPr>
            <a:r>
              <a:rPr lang="de-DE" sz="3600" b="1"/>
              <a:t>Rollenkarte</a:t>
            </a:r>
            <a:endParaRPr sz="2400" b="1"/>
          </a:p>
        </p:txBody>
      </p:sp>
      <p:pic>
        <p:nvPicPr>
          <p:cNvPr id="11" name="Grafik 10">
            <a:extLst>
              <a:ext uri="{FF2B5EF4-FFF2-40B4-BE49-F238E27FC236}">
                <a16:creationId xmlns:a16="http://schemas.microsoft.com/office/drawing/2014/main" id="{E2C93925-0912-4909-B233-F6770C0470C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078246" y="992104"/>
            <a:ext cx="3421348" cy="2851525"/>
          </a:xfrm>
          <a:prstGeom prst="rect">
            <a:avLst/>
          </a:prstGeom>
        </p:spPr>
      </p:pic>
      <p:pic>
        <p:nvPicPr>
          <p:cNvPr id="9" name="Grafik 8">
            <a:extLst>
              <a:ext uri="{FF2B5EF4-FFF2-40B4-BE49-F238E27FC236}">
                <a16:creationId xmlns:a16="http://schemas.microsoft.com/office/drawing/2014/main" id="{03B70E6E-1644-42DD-83DB-4720BE01E89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83750" y="600652"/>
            <a:ext cx="1438659" cy="1438659"/>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5" name="Rechteck: abgerundete Ecken 4"/>
          <p:cNvSpPr/>
          <p:nvPr/>
        </p:nvSpPr>
        <p:spPr bwMode="auto">
          <a:xfrm>
            <a:off x="726338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2" name="Textfeld 1"/>
          <p:cNvSpPr txBox="1"/>
          <p:nvPr/>
        </p:nvSpPr>
        <p:spPr bwMode="auto">
          <a:xfrm>
            <a:off x="7381874" y="2080745"/>
            <a:ext cx="4048125" cy="461665"/>
          </a:xfrm>
          <a:prstGeom prst="rect">
            <a:avLst/>
          </a:prstGeom>
          <a:noFill/>
        </p:spPr>
        <p:txBody>
          <a:bodyPr wrap="square" rtlCol="0">
            <a:spAutoFit/>
          </a:bodyPr>
          <a:lstStyle/>
          <a:p>
            <a:pPr algn="ctr">
              <a:defRPr/>
            </a:pPr>
            <a:r>
              <a:rPr lang="de-DE" sz="2400"/>
              <a:t>Lehrkraft</a:t>
            </a:r>
            <a:endParaRPr/>
          </a:p>
        </p:txBody>
      </p:sp>
      <p:sp>
        <p:nvSpPr>
          <p:cNvPr id="3" name="Textfeld 2"/>
          <p:cNvSpPr txBox="1"/>
          <p:nvPr/>
        </p:nvSpPr>
        <p:spPr bwMode="auto">
          <a:xfrm>
            <a:off x="7388249" y="2531843"/>
            <a:ext cx="4039499" cy="2194596"/>
          </a:xfrm>
          <a:prstGeom prst="rect">
            <a:avLst/>
          </a:prstGeom>
          <a:noFill/>
        </p:spPr>
        <p:txBody>
          <a:bodyPr wrap="square" rtlCol="0">
            <a:noAutofit/>
          </a:bodyPr>
          <a:lstStyle/>
          <a:p>
            <a:pPr algn="just">
              <a:lnSpc>
                <a:spcPct val="114999"/>
              </a:lnSpc>
              <a:defRPr/>
            </a:pPr>
            <a:r>
              <a:rPr lang="de-DE" sz="1200" dirty="0"/>
              <a:t>Du kennst di</a:t>
            </a:r>
            <a:r>
              <a:rPr lang="de-DE" sz="1200" dirty="0">
                <a:solidFill>
                  <a:schemeClr val="tx1"/>
                </a:solidFill>
              </a:rPr>
              <a:t>e Schüler*innen gut und willst das Problem unbedingt lösen, damit sich in dei</a:t>
            </a:r>
            <a:r>
              <a:rPr lang="de-DE" sz="1200" dirty="0"/>
              <a:t>ner Klasse wieder alle verstehen und gut miteinander arbeiten können. </a:t>
            </a:r>
            <a:endParaRPr sz="1200" dirty="0"/>
          </a:p>
          <a:p>
            <a:pPr algn="just">
              <a:lnSpc>
                <a:spcPct val="114999"/>
              </a:lnSpc>
              <a:defRPr/>
            </a:pPr>
            <a:r>
              <a:rPr lang="de-DE" sz="1200" dirty="0"/>
              <a:t>Du hilfst der Einrichtungsleitung bei der Gesprächsführung. Mache der Gesprächsführung klar, dass jedes Handeln Konsequenzen hat – online und offline.</a:t>
            </a:r>
            <a:endParaRPr sz="1200" dirty="0"/>
          </a:p>
          <a:p>
            <a:pPr algn="just">
              <a:lnSpc>
                <a:spcPct val="114999"/>
              </a:lnSpc>
              <a:defRPr/>
            </a:pPr>
            <a:r>
              <a:rPr lang="de-DE" sz="1200" dirty="0"/>
              <a:t>Du überlegst gemeinsam mit der Klasse, welche Maßnahmen ergriffen werden können – auch um sich zukünftig vor solchen Kommentaren und Handlungen zu schützen.</a:t>
            </a:r>
            <a:endParaRPr sz="1200" dirty="0"/>
          </a:p>
          <a:p>
            <a:pPr algn="just">
              <a:lnSpc>
                <a:spcPct val="114999"/>
              </a:lnSpc>
              <a:defRPr/>
            </a:pPr>
            <a:endParaRPr sz="1200" dirty="0"/>
          </a:p>
        </p:txBody>
      </p:sp>
      <p:sp>
        <p:nvSpPr>
          <p:cNvPr id="6" name="Textfeld 5"/>
          <p:cNvSpPr txBox="1"/>
          <p:nvPr/>
        </p:nvSpPr>
        <p:spPr bwMode="auto">
          <a:xfrm>
            <a:off x="7892346" y="4609221"/>
            <a:ext cx="3223318" cy="369332"/>
          </a:xfrm>
          <a:prstGeom prst="rect">
            <a:avLst/>
          </a:prstGeom>
          <a:noFill/>
        </p:spPr>
        <p:txBody>
          <a:bodyPr wrap="none" rtlCol="0">
            <a:spAutoFit/>
          </a:bodyPr>
          <a:lstStyle/>
          <a:p>
            <a:pPr>
              <a:defRPr/>
            </a:pPr>
            <a:r>
              <a:rPr lang="de-DE"/>
              <a:t>Reflexionsfragen für deine Rolle:</a:t>
            </a:r>
            <a:endParaRPr/>
          </a:p>
        </p:txBody>
      </p:sp>
      <p:sp>
        <p:nvSpPr>
          <p:cNvPr id="7" name="Textfeld 6"/>
          <p:cNvSpPr txBox="1"/>
          <p:nvPr/>
        </p:nvSpPr>
        <p:spPr bwMode="auto">
          <a:xfrm>
            <a:off x="7379015" y="5020571"/>
            <a:ext cx="4048303" cy="1563660"/>
          </a:xfrm>
          <a:prstGeom prst="rect">
            <a:avLst/>
          </a:prstGeom>
          <a:noFill/>
        </p:spPr>
        <p:txBody>
          <a:bodyPr wrap="square" rtlCol="0">
            <a:spAutoFit/>
          </a:bodyPr>
          <a:lstStyle/>
          <a:p>
            <a:pPr marL="206778" lvl="0" indent="-206778" algn="just">
              <a:lnSpc>
                <a:spcPct val="114999"/>
              </a:lnSpc>
              <a:buFont typeface="Arial"/>
              <a:buChar char="•"/>
              <a:defRPr/>
            </a:pPr>
            <a:r>
              <a:rPr lang="de-DE" sz="1200"/>
              <a:t>Was kannst du zukünftig tun, damit dieses Verhalten nicht noch einmal in deiner Klasse auftritt?</a:t>
            </a:r>
            <a:endParaRPr sz="1200"/>
          </a:p>
          <a:p>
            <a:pPr marL="206778" lvl="0" indent="-206778" algn="just">
              <a:lnSpc>
                <a:spcPct val="114999"/>
              </a:lnSpc>
              <a:buFont typeface="Arial"/>
              <a:buChar char="•"/>
              <a:defRPr/>
            </a:pPr>
            <a:r>
              <a:rPr lang="de-DE" sz="1200"/>
              <a:t>Woran kannst du erkennen, dass es gerade zu Hate Speech kommt?</a:t>
            </a:r>
            <a:endParaRPr sz="1200"/>
          </a:p>
          <a:p>
            <a:pPr marL="206778" lvl="0" indent="-206778" algn="just">
              <a:lnSpc>
                <a:spcPct val="114999"/>
              </a:lnSpc>
              <a:buFont typeface="Arial"/>
              <a:buChar char="•"/>
              <a:defRPr/>
            </a:pPr>
            <a:r>
              <a:rPr lang="de-DE" sz="1200"/>
              <a:t>Welche Konsequenzen haben dieser Vorfall in deiner Klasse?</a:t>
            </a:r>
            <a:endParaRPr sz="1200"/>
          </a:p>
          <a:p>
            <a:pPr marL="206778" indent="-206778" algn="just">
              <a:lnSpc>
                <a:spcPct val="114999"/>
              </a:lnSpc>
              <a:buFont typeface="Arial"/>
              <a:buChar char="•"/>
              <a:defRPr/>
            </a:pPr>
            <a:endParaRPr sz="1200"/>
          </a:p>
        </p:txBody>
      </p:sp>
      <p:sp>
        <p:nvSpPr>
          <p:cNvPr id="1566725977" name="Textfeld 15"/>
          <p:cNvSpPr txBox="1"/>
          <p:nvPr/>
        </p:nvSpPr>
        <p:spPr bwMode="auto">
          <a:xfrm>
            <a:off x="969639" y="4225368"/>
            <a:ext cx="3638770" cy="640115"/>
          </a:xfrm>
          <a:prstGeom prst="rect">
            <a:avLst/>
          </a:prstGeom>
          <a:noFill/>
        </p:spPr>
        <p:txBody>
          <a:bodyPr wrap="square" rtlCol="0">
            <a:spAutoFit/>
          </a:bodyPr>
          <a:lstStyle/>
          <a:p>
            <a:pPr algn="ctr">
              <a:defRPr/>
            </a:pPr>
            <a:r>
              <a:rPr lang="de-DE" sz="3600" b="1"/>
              <a:t>Rollenkarte</a:t>
            </a:r>
            <a:endParaRPr sz="2400" b="1"/>
          </a:p>
        </p:txBody>
      </p:sp>
      <p:pic>
        <p:nvPicPr>
          <p:cNvPr id="11" name="Grafik 10">
            <a:extLst>
              <a:ext uri="{FF2B5EF4-FFF2-40B4-BE49-F238E27FC236}">
                <a16:creationId xmlns:a16="http://schemas.microsoft.com/office/drawing/2014/main" id="{494C9ABE-7B5A-4DE6-906E-B674DACD44B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078246" y="992104"/>
            <a:ext cx="3421348" cy="2851525"/>
          </a:xfrm>
          <a:prstGeom prst="rect">
            <a:avLst/>
          </a:prstGeom>
        </p:spPr>
      </p:pic>
      <p:pic>
        <p:nvPicPr>
          <p:cNvPr id="13" name="Grafik 12">
            <a:extLst>
              <a:ext uri="{FF2B5EF4-FFF2-40B4-BE49-F238E27FC236}">
                <a16:creationId xmlns:a16="http://schemas.microsoft.com/office/drawing/2014/main" id="{AD375E52-6C0F-4F39-9976-FE962362AD4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83750" y="560774"/>
            <a:ext cx="1438659" cy="1438659"/>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5" name="Rechteck: abgerundete Ecken 4"/>
          <p:cNvSpPr/>
          <p:nvPr/>
        </p:nvSpPr>
        <p:spPr bwMode="auto">
          <a:xfrm>
            <a:off x="726338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2" name="Textfeld 1"/>
          <p:cNvSpPr txBox="1"/>
          <p:nvPr/>
        </p:nvSpPr>
        <p:spPr bwMode="auto">
          <a:xfrm>
            <a:off x="7381873" y="2185416"/>
            <a:ext cx="4048303" cy="457235"/>
          </a:xfrm>
          <a:prstGeom prst="rect">
            <a:avLst/>
          </a:prstGeom>
          <a:noFill/>
        </p:spPr>
        <p:txBody>
          <a:bodyPr wrap="square" rtlCol="0">
            <a:spAutoFit/>
          </a:bodyPr>
          <a:lstStyle/>
          <a:p>
            <a:pPr algn="ctr">
              <a:defRPr/>
            </a:pPr>
            <a:r>
              <a:rPr lang="de-DE" sz="2400"/>
              <a:t>Mitläu</a:t>
            </a:r>
            <a:r>
              <a:rPr lang="de-DE" sz="2400">
                <a:solidFill>
                  <a:schemeClr val="tx1"/>
                </a:solidFill>
              </a:rPr>
              <a:t>fer*in</a:t>
            </a:r>
            <a:endParaRPr lang="de-DE" sz="2400"/>
          </a:p>
        </p:txBody>
      </p:sp>
      <p:sp>
        <p:nvSpPr>
          <p:cNvPr id="3" name="Textfeld 2"/>
          <p:cNvSpPr txBox="1"/>
          <p:nvPr/>
        </p:nvSpPr>
        <p:spPr bwMode="auto">
          <a:xfrm>
            <a:off x="7356499" y="2806454"/>
            <a:ext cx="4070749" cy="1143035"/>
          </a:xfrm>
          <a:prstGeom prst="rect">
            <a:avLst/>
          </a:prstGeom>
          <a:noFill/>
        </p:spPr>
        <p:txBody>
          <a:bodyPr wrap="square" rtlCol="0">
            <a:noAutofit/>
          </a:bodyPr>
          <a:lstStyle/>
          <a:p>
            <a:pPr algn="just">
              <a:lnSpc>
                <a:spcPct val="114999"/>
              </a:lnSpc>
              <a:defRPr/>
            </a:pPr>
            <a:r>
              <a:rPr lang="de-DE" sz="1200"/>
              <a:t>Du hast den Kommentar geliked oder sogar einen fiesen Kommentar hinterlassen. Erst jetzt wird dir der Ernst der Lage bewusst. Du hast dir eigentlich nichts dabei gedacht und bist erschrocken darüber, wie leicht du mitgezogen bist.</a:t>
            </a:r>
            <a:endParaRPr sz="1200"/>
          </a:p>
          <a:p>
            <a:pPr algn="just">
              <a:lnSpc>
                <a:spcPct val="114999"/>
              </a:lnSpc>
              <a:defRPr/>
            </a:pPr>
            <a:endParaRPr sz="1200"/>
          </a:p>
        </p:txBody>
      </p:sp>
      <p:sp>
        <p:nvSpPr>
          <p:cNvPr id="6" name="Textfeld 5"/>
          <p:cNvSpPr txBox="1"/>
          <p:nvPr/>
        </p:nvSpPr>
        <p:spPr bwMode="auto">
          <a:xfrm>
            <a:off x="7791419" y="3768830"/>
            <a:ext cx="3223318" cy="369332"/>
          </a:xfrm>
          <a:prstGeom prst="rect">
            <a:avLst/>
          </a:prstGeom>
          <a:noFill/>
        </p:spPr>
        <p:txBody>
          <a:bodyPr wrap="none" rtlCol="0">
            <a:spAutoFit/>
          </a:bodyPr>
          <a:lstStyle/>
          <a:p>
            <a:pPr>
              <a:defRPr/>
            </a:pPr>
            <a:r>
              <a:rPr lang="de-DE"/>
              <a:t>Reflexionsfragen für deine Rolle:</a:t>
            </a:r>
            <a:endParaRPr/>
          </a:p>
        </p:txBody>
      </p:sp>
      <p:sp>
        <p:nvSpPr>
          <p:cNvPr id="7" name="Textfeld 6"/>
          <p:cNvSpPr txBox="1"/>
          <p:nvPr/>
        </p:nvSpPr>
        <p:spPr bwMode="auto">
          <a:xfrm>
            <a:off x="7409416" y="4190498"/>
            <a:ext cx="3960373" cy="2404908"/>
          </a:xfrm>
          <a:prstGeom prst="rect">
            <a:avLst/>
          </a:prstGeom>
          <a:noFill/>
        </p:spPr>
        <p:txBody>
          <a:bodyPr wrap="square" rtlCol="0">
            <a:noAutofit/>
          </a:bodyPr>
          <a:lstStyle/>
          <a:p>
            <a:pPr marL="217793" lvl="0" indent="-217793" algn="just">
              <a:lnSpc>
                <a:spcPct val="114999"/>
              </a:lnSpc>
              <a:buFont typeface="Arial"/>
              <a:buChar char="•"/>
              <a:defRPr/>
            </a:pPr>
            <a:r>
              <a:rPr lang="de-DE" sz="1200"/>
              <a:t>Wie fühlst du dich, nachdem alles aufgedeckt wurde?</a:t>
            </a:r>
            <a:endParaRPr sz="1200"/>
          </a:p>
          <a:p>
            <a:pPr marL="217793" lvl="0" indent="-217793" algn="just">
              <a:lnSpc>
                <a:spcPct val="114999"/>
              </a:lnSpc>
              <a:buFont typeface="Arial"/>
              <a:buChar char="•"/>
              <a:defRPr/>
            </a:pPr>
            <a:r>
              <a:rPr lang="de-DE" sz="1200"/>
              <a:t>Bereust du es, mitgemacht zu haben?</a:t>
            </a:r>
            <a:endParaRPr sz="1200"/>
          </a:p>
          <a:p>
            <a:pPr marL="217793" lvl="0" indent="-217793" algn="just">
              <a:lnSpc>
                <a:spcPct val="114999"/>
              </a:lnSpc>
              <a:buFont typeface="Arial"/>
              <a:buChar char="•"/>
              <a:defRPr/>
            </a:pPr>
            <a:r>
              <a:rPr lang="de-DE" sz="1200"/>
              <a:t>Warum hast du dich an der Diskussion im Netz beteiligt bzw. einen Kommentar oder Like hinterlassen?</a:t>
            </a:r>
            <a:endParaRPr sz="1200"/>
          </a:p>
          <a:p>
            <a:pPr marL="217793" lvl="0" indent="-217793" algn="just">
              <a:lnSpc>
                <a:spcPct val="114999"/>
              </a:lnSpc>
              <a:buFont typeface="Arial"/>
              <a:buChar char="•"/>
              <a:defRPr/>
            </a:pPr>
            <a:r>
              <a:rPr lang="de-DE" sz="1200"/>
              <a:t>Kannst du dir vorstellen, wie es der betroffenen Person geht?</a:t>
            </a:r>
            <a:endParaRPr sz="1200"/>
          </a:p>
          <a:p>
            <a:pPr marL="217793" lvl="0" indent="-217793" algn="just">
              <a:lnSpc>
                <a:spcPct val="114999"/>
              </a:lnSpc>
              <a:buFont typeface="Arial"/>
              <a:buChar char="•"/>
              <a:defRPr/>
            </a:pPr>
            <a:r>
              <a:rPr lang="de-DE" sz="1200"/>
              <a:t>Würdest du das noch einmal machen?</a:t>
            </a:r>
            <a:endParaRPr sz="1200"/>
          </a:p>
          <a:p>
            <a:pPr marL="217793" lvl="0" indent="-217793" algn="just">
              <a:lnSpc>
                <a:spcPct val="114999"/>
              </a:lnSpc>
              <a:buFont typeface="Arial"/>
              <a:buChar char="•"/>
              <a:defRPr/>
            </a:pPr>
            <a:r>
              <a:rPr lang="de-DE" sz="1200"/>
              <a:t>War dir bewusst, dass dein Handeln Konsequenzen haben könnte? Welche?</a:t>
            </a:r>
            <a:endParaRPr sz="1200"/>
          </a:p>
          <a:p>
            <a:pPr marL="217793" indent="-217793" algn="just">
              <a:lnSpc>
                <a:spcPct val="114999"/>
              </a:lnSpc>
              <a:buFont typeface="Arial"/>
              <a:buChar char="•"/>
              <a:defRPr/>
            </a:pPr>
            <a:endParaRPr sz="1200"/>
          </a:p>
        </p:txBody>
      </p:sp>
      <p:sp>
        <p:nvSpPr>
          <p:cNvPr id="1935398577" name="Textfeld 15"/>
          <p:cNvSpPr txBox="1"/>
          <p:nvPr/>
        </p:nvSpPr>
        <p:spPr bwMode="auto">
          <a:xfrm>
            <a:off x="969639" y="4225368"/>
            <a:ext cx="3638770" cy="640115"/>
          </a:xfrm>
          <a:prstGeom prst="rect">
            <a:avLst/>
          </a:prstGeom>
          <a:noFill/>
        </p:spPr>
        <p:txBody>
          <a:bodyPr wrap="square" rtlCol="0">
            <a:spAutoFit/>
          </a:bodyPr>
          <a:lstStyle/>
          <a:p>
            <a:pPr algn="ctr">
              <a:defRPr/>
            </a:pPr>
            <a:r>
              <a:rPr lang="de-DE" sz="3600" b="1"/>
              <a:t>Rollenkarte</a:t>
            </a:r>
            <a:endParaRPr sz="2400" b="1"/>
          </a:p>
        </p:txBody>
      </p:sp>
      <p:pic>
        <p:nvPicPr>
          <p:cNvPr id="12" name="Grafik 11">
            <a:extLst>
              <a:ext uri="{FF2B5EF4-FFF2-40B4-BE49-F238E27FC236}">
                <a16:creationId xmlns:a16="http://schemas.microsoft.com/office/drawing/2014/main" id="{D1268EBB-099C-4303-A1A8-2D7FA804777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078246" y="992104"/>
            <a:ext cx="3421348" cy="2851525"/>
          </a:xfrm>
          <a:prstGeom prst="rect">
            <a:avLst/>
          </a:prstGeom>
        </p:spPr>
      </p:pic>
      <p:pic>
        <p:nvPicPr>
          <p:cNvPr id="9" name="Grafik 8">
            <a:extLst>
              <a:ext uri="{FF2B5EF4-FFF2-40B4-BE49-F238E27FC236}">
                <a16:creationId xmlns:a16="http://schemas.microsoft.com/office/drawing/2014/main" id="{DCD6D3ED-7E91-4ED6-8AAF-7728A386E5B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83748" y="626252"/>
            <a:ext cx="1438659" cy="1438659"/>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874241913"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321344689" name="Rechteck: abgerundete Ecken 4"/>
          <p:cNvSpPr/>
          <p:nvPr/>
        </p:nvSpPr>
        <p:spPr bwMode="auto">
          <a:xfrm>
            <a:off x="7263383"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2130566498" name="Textfeld 1"/>
          <p:cNvSpPr txBox="1"/>
          <p:nvPr/>
        </p:nvSpPr>
        <p:spPr bwMode="auto">
          <a:xfrm>
            <a:off x="7381872" y="2185416"/>
            <a:ext cx="4048302" cy="457234"/>
          </a:xfrm>
          <a:prstGeom prst="rect">
            <a:avLst/>
          </a:prstGeom>
          <a:noFill/>
        </p:spPr>
        <p:txBody>
          <a:bodyPr wrap="square" rtlCol="0">
            <a:spAutoFit/>
          </a:bodyPr>
          <a:lstStyle/>
          <a:p>
            <a:pPr algn="ctr">
              <a:defRPr/>
            </a:pPr>
            <a:r>
              <a:rPr lang="de-DE" sz="2400"/>
              <a:t>Mitläu</a:t>
            </a:r>
            <a:r>
              <a:rPr lang="de-DE" sz="2400">
                <a:solidFill>
                  <a:schemeClr val="tx1"/>
                </a:solidFill>
              </a:rPr>
              <a:t>fer*in</a:t>
            </a:r>
            <a:endParaRPr lang="de-DE" sz="2400"/>
          </a:p>
        </p:txBody>
      </p:sp>
      <p:sp>
        <p:nvSpPr>
          <p:cNvPr id="1183781501" name="Textfeld 2"/>
          <p:cNvSpPr txBox="1"/>
          <p:nvPr/>
        </p:nvSpPr>
        <p:spPr bwMode="auto">
          <a:xfrm>
            <a:off x="7356499" y="2806454"/>
            <a:ext cx="4070749" cy="1143035"/>
          </a:xfrm>
          <a:prstGeom prst="rect">
            <a:avLst/>
          </a:prstGeom>
          <a:noFill/>
        </p:spPr>
        <p:txBody>
          <a:bodyPr wrap="square" rtlCol="0">
            <a:noAutofit/>
          </a:bodyPr>
          <a:lstStyle/>
          <a:p>
            <a:pPr algn="just">
              <a:lnSpc>
                <a:spcPct val="114999"/>
              </a:lnSpc>
              <a:defRPr/>
            </a:pPr>
            <a:r>
              <a:rPr lang="de-DE" sz="1200"/>
              <a:t>Du hast den Kommentar geliked oder sogar einen fiesen Kommentar hinterlassen. Erst jetzt wird dir der Ernst der Lage bewusst. Du hast dir eigentlich nichts dabei gedacht und bist erschrocken darüber, wie leicht du mitgezogen bist.</a:t>
            </a:r>
            <a:endParaRPr sz="1200"/>
          </a:p>
          <a:p>
            <a:pPr algn="just">
              <a:lnSpc>
                <a:spcPct val="114999"/>
              </a:lnSpc>
              <a:defRPr/>
            </a:pPr>
            <a:endParaRPr sz="1200"/>
          </a:p>
        </p:txBody>
      </p:sp>
      <p:sp>
        <p:nvSpPr>
          <p:cNvPr id="40691280" name="Textfeld 5"/>
          <p:cNvSpPr txBox="1"/>
          <p:nvPr/>
        </p:nvSpPr>
        <p:spPr bwMode="auto">
          <a:xfrm>
            <a:off x="7791419" y="3768830"/>
            <a:ext cx="3223317" cy="369331"/>
          </a:xfrm>
          <a:prstGeom prst="rect">
            <a:avLst/>
          </a:prstGeom>
          <a:noFill/>
        </p:spPr>
        <p:txBody>
          <a:bodyPr wrap="none" rtlCol="0">
            <a:spAutoFit/>
          </a:bodyPr>
          <a:lstStyle/>
          <a:p>
            <a:pPr>
              <a:defRPr/>
            </a:pPr>
            <a:r>
              <a:rPr lang="de-DE"/>
              <a:t>Reflexionsfragen für deine Rolle:</a:t>
            </a:r>
            <a:endParaRPr/>
          </a:p>
        </p:txBody>
      </p:sp>
      <p:sp>
        <p:nvSpPr>
          <p:cNvPr id="1551910574" name="Textfeld 6"/>
          <p:cNvSpPr txBox="1"/>
          <p:nvPr/>
        </p:nvSpPr>
        <p:spPr bwMode="auto">
          <a:xfrm>
            <a:off x="7409416" y="4190498"/>
            <a:ext cx="3960373" cy="2404908"/>
          </a:xfrm>
          <a:prstGeom prst="rect">
            <a:avLst/>
          </a:prstGeom>
          <a:noFill/>
        </p:spPr>
        <p:txBody>
          <a:bodyPr wrap="square" rtlCol="0">
            <a:noAutofit/>
          </a:bodyPr>
          <a:lstStyle/>
          <a:p>
            <a:pPr marL="217793" lvl="0" indent="-217793" algn="just">
              <a:lnSpc>
                <a:spcPct val="114999"/>
              </a:lnSpc>
              <a:buFont typeface="Arial"/>
              <a:buChar char="•"/>
              <a:defRPr/>
            </a:pPr>
            <a:r>
              <a:rPr lang="de-DE" sz="1200"/>
              <a:t>Wie fühlst du dich, nachdem alles aufgedeckt wurde?</a:t>
            </a:r>
            <a:endParaRPr sz="1200"/>
          </a:p>
          <a:p>
            <a:pPr marL="217793" lvl="0" indent="-217793" algn="just">
              <a:lnSpc>
                <a:spcPct val="114999"/>
              </a:lnSpc>
              <a:buFont typeface="Arial"/>
              <a:buChar char="•"/>
              <a:defRPr/>
            </a:pPr>
            <a:r>
              <a:rPr lang="de-DE" sz="1200"/>
              <a:t>Bereust du es, mitgemacht zu haben?</a:t>
            </a:r>
            <a:endParaRPr sz="1200"/>
          </a:p>
          <a:p>
            <a:pPr marL="217793" lvl="0" indent="-217793" algn="just">
              <a:lnSpc>
                <a:spcPct val="114999"/>
              </a:lnSpc>
              <a:buFont typeface="Arial"/>
              <a:buChar char="•"/>
              <a:defRPr/>
            </a:pPr>
            <a:r>
              <a:rPr lang="de-DE" sz="1200"/>
              <a:t>Warum hast du dich an der Diskussion im Netz beteiligt bzw. einen Kommentar oder Like hinterlassen?</a:t>
            </a:r>
            <a:endParaRPr sz="1200"/>
          </a:p>
          <a:p>
            <a:pPr marL="217793" lvl="0" indent="-217793" algn="just">
              <a:lnSpc>
                <a:spcPct val="114999"/>
              </a:lnSpc>
              <a:buFont typeface="Arial"/>
              <a:buChar char="•"/>
              <a:defRPr/>
            </a:pPr>
            <a:r>
              <a:rPr lang="de-DE" sz="1200"/>
              <a:t>Kannst du dir vorstellen, wie es der betroffenen Person geht?</a:t>
            </a:r>
            <a:endParaRPr sz="1200"/>
          </a:p>
          <a:p>
            <a:pPr marL="217793" lvl="0" indent="-217793" algn="just">
              <a:lnSpc>
                <a:spcPct val="114999"/>
              </a:lnSpc>
              <a:buFont typeface="Arial"/>
              <a:buChar char="•"/>
              <a:defRPr/>
            </a:pPr>
            <a:r>
              <a:rPr lang="de-DE" sz="1200"/>
              <a:t>Würdest du das noch einmal machen?</a:t>
            </a:r>
            <a:endParaRPr sz="1200"/>
          </a:p>
          <a:p>
            <a:pPr marL="217793" lvl="0" indent="-217793" algn="just">
              <a:lnSpc>
                <a:spcPct val="114999"/>
              </a:lnSpc>
              <a:buFont typeface="Arial"/>
              <a:buChar char="•"/>
              <a:defRPr/>
            </a:pPr>
            <a:r>
              <a:rPr lang="de-DE" sz="1200"/>
              <a:t>War dir bewusst, dass dein Handeln Konsequenzen haben könnte? Welche?</a:t>
            </a:r>
            <a:endParaRPr sz="1200"/>
          </a:p>
          <a:p>
            <a:pPr marL="217793" indent="-217793" algn="just">
              <a:lnSpc>
                <a:spcPct val="114999"/>
              </a:lnSpc>
              <a:buFont typeface="Arial"/>
              <a:buChar char="•"/>
              <a:defRPr/>
            </a:pPr>
            <a:endParaRPr sz="1200"/>
          </a:p>
        </p:txBody>
      </p:sp>
      <p:sp>
        <p:nvSpPr>
          <p:cNvPr id="1897217704" name="Textfeld 15"/>
          <p:cNvSpPr txBox="1"/>
          <p:nvPr/>
        </p:nvSpPr>
        <p:spPr bwMode="auto">
          <a:xfrm>
            <a:off x="969638" y="4225367"/>
            <a:ext cx="3638769" cy="640114"/>
          </a:xfrm>
          <a:prstGeom prst="rect">
            <a:avLst/>
          </a:prstGeom>
          <a:noFill/>
        </p:spPr>
        <p:txBody>
          <a:bodyPr wrap="square" rtlCol="0">
            <a:spAutoFit/>
          </a:bodyPr>
          <a:lstStyle/>
          <a:p>
            <a:pPr algn="ctr">
              <a:defRPr/>
            </a:pPr>
            <a:r>
              <a:rPr lang="de-DE" sz="3600" b="1"/>
              <a:t>Rollenkarte</a:t>
            </a:r>
            <a:endParaRPr sz="2400" b="1"/>
          </a:p>
        </p:txBody>
      </p:sp>
      <p:pic>
        <p:nvPicPr>
          <p:cNvPr id="11" name="Grafik 10">
            <a:extLst>
              <a:ext uri="{FF2B5EF4-FFF2-40B4-BE49-F238E27FC236}">
                <a16:creationId xmlns:a16="http://schemas.microsoft.com/office/drawing/2014/main" id="{1BC87AB8-B45F-4D68-A6C5-CCCB0C8D96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078246" y="992104"/>
            <a:ext cx="3421348" cy="2851525"/>
          </a:xfrm>
          <a:prstGeom prst="rect">
            <a:avLst/>
          </a:prstGeom>
        </p:spPr>
      </p:pic>
      <p:pic>
        <p:nvPicPr>
          <p:cNvPr id="12" name="Grafik 11">
            <a:extLst>
              <a:ext uri="{FF2B5EF4-FFF2-40B4-BE49-F238E27FC236}">
                <a16:creationId xmlns:a16="http://schemas.microsoft.com/office/drawing/2014/main" id="{CE29D56A-E7D5-4A4D-B06C-EEC2CDBA230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683748" y="626252"/>
            <a:ext cx="1438659" cy="1438659"/>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5" name="Rechteck: abgerundete Ecken 4"/>
          <p:cNvSpPr/>
          <p:nvPr/>
        </p:nvSpPr>
        <p:spPr bwMode="auto">
          <a:xfrm>
            <a:off x="726338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2" name="Textfeld 1"/>
          <p:cNvSpPr txBox="1"/>
          <p:nvPr/>
        </p:nvSpPr>
        <p:spPr bwMode="auto">
          <a:xfrm>
            <a:off x="7381873" y="2185416"/>
            <a:ext cx="4048519" cy="457235"/>
          </a:xfrm>
          <a:prstGeom prst="rect">
            <a:avLst/>
          </a:prstGeom>
          <a:noFill/>
        </p:spPr>
        <p:txBody>
          <a:bodyPr wrap="square" rtlCol="0">
            <a:spAutoFit/>
          </a:bodyPr>
          <a:lstStyle/>
          <a:p>
            <a:pPr algn="ctr">
              <a:defRPr/>
            </a:pPr>
            <a:r>
              <a:rPr lang="de-DE" sz="2400"/>
              <a:t>Stil</a:t>
            </a:r>
            <a:r>
              <a:rPr lang="de-DE" sz="2400">
                <a:solidFill>
                  <a:schemeClr val="tx1"/>
                </a:solidFill>
              </a:rPr>
              <a:t>le*r Mitleser*i</a:t>
            </a:r>
            <a:r>
              <a:rPr lang="de-DE" sz="2400"/>
              <a:t>n</a:t>
            </a:r>
            <a:endParaRPr/>
          </a:p>
        </p:txBody>
      </p:sp>
      <p:sp>
        <p:nvSpPr>
          <p:cNvPr id="3" name="Textfeld 2"/>
          <p:cNvSpPr txBox="1"/>
          <p:nvPr/>
        </p:nvSpPr>
        <p:spPr bwMode="auto">
          <a:xfrm>
            <a:off x="7409416" y="2963460"/>
            <a:ext cx="4017832" cy="722411"/>
          </a:xfrm>
          <a:prstGeom prst="rect">
            <a:avLst/>
          </a:prstGeom>
          <a:noFill/>
        </p:spPr>
        <p:txBody>
          <a:bodyPr wrap="square" rtlCol="0">
            <a:noAutofit/>
          </a:bodyPr>
          <a:lstStyle/>
          <a:p>
            <a:pPr algn="just">
              <a:lnSpc>
                <a:spcPct val="114999"/>
              </a:lnSpc>
              <a:defRPr/>
            </a:pPr>
            <a:r>
              <a:rPr lang="de-DE" sz="1200"/>
              <a:t>Du hast das ganze Spektakel im Netz mitbekommen und mitgelesen, aber nichts weiter getan. </a:t>
            </a:r>
            <a:endParaRPr sz="1200"/>
          </a:p>
          <a:p>
            <a:pPr algn="just">
              <a:lnSpc>
                <a:spcPct val="114999"/>
              </a:lnSpc>
              <a:defRPr/>
            </a:pPr>
            <a:endParaRPr sz="1200"/>
          </a:p>
        </p:txBody>
      </p:sp>
      <p:sp>
        <p:nvSpPr>
          <p:cNvPr id="6" name="Textfeld 5"/>
          <p:cNvSpPr txBox="1"/>
          <p:nvPr/>
        </p:nvSpPr>
        <p:spPr bwMode="auto">
          <a:xfrm>
            <a:off x="7791421" y="4042541"/>
            <a:ext cx="3223318" cy="369332"/>
          </a:xfrm>
          <a:prstGeom prst="rect">
            <a:avLst/>
          </a:prstGeom>
          <a:noFill/>
        </p:spPr>
        <p:txBody>
          <a:bodyPr wrap="none" rtlCol="0">
            <a:spAutoFit/>
          </a:bodyPr>
          <a:lstStyle/>
          <a:p>
            <a:pPr>
              <a:defRPr/>
            </a:pPr>
            <a:r>
              <a:rPr lang="de-DE"/>
              <a:t>Reflexionsfragen für deine Rolle:</a:t>
            </a:r>
            <a:endParaRPr/>
          </a:p>
        </p:txBody>
      </p:sp>
      <p:sp>
        <p:nvSpPr>
          <p:cNvPr id="7" name="Textfeld 6"/>
          <p:cNvSpPr txBox="1"/>
          <p:nvPr/>
        </p:nvSpPr>
        <p:spPr bwMode="auto">
          <a:xfrm>
            <a:off x="7321199" y="4555626"/>
            <a:ext cx="4048268" cy="932723"/>
          </a:xfrm>
          <a:prstGeom prst="rect">
            <a:avLst/>
          </a:prstGeom>
          <a:noFill/>
        </p:spPr>
        <p:txBody>
          <a:bodyPr wrap="square" rtlCol="0">
            <a:spAutoFit/>
          </a:bodyPr>
          <a:lstStyle/>
          <a:p>
            <a:pPr marL="206778" lvl="0" indent="-206778" algn="just">
              <a:lnSpc>
                <a:spcPct val="114999"/>
              </a:lnSpc>
              <a:buFont typeface="Arial"/>
              <a:buChar char="•"/>
              <a:defRPr/>
            </a:pPr>
            <a:r>
              <a:rPr lang="de-DE" sz="1200"/>
              <a:t>Wie geht es dir jetzt, nachdem du gesehen hast, wie es der Person geht?</a:t>
            </a:r>
            <a:endParaRPr sz="1200"/>
          </a:p>
          <a:p>
            <a:pPr marL="206778" lvl="0" indent="-206778" algn="just">
              <a:lnSpc>
                <a:spcPct val="114999"/>
              </a:lnSpc>
              <a:buFont typeface="Arial"/>
              <a:buChar char="•"/>
              <a:defRPr/>
            </a:pPr>
            <a:r>
              <a:rPr lang="de-DE" sz="1200"/>
              <a:t>Warum hast du nicht reagiert?</a:t>
            </a:r>
            <a:endParaRPr sz="1200"/>
          </a:p>
          <a:p>
            <a:pPr marL="206778" indent="-206778" algn="just">
              <a:lnSpc>
                <a:spcPct val="114999"/>
              </a:lnSpc>
              <a:buFont typeface="Arial"/>
              <a:buChar char="•"/>
              <a:defRPr/>
            </a:pPr>
            <a:endParaRPr sz="1200"/>
          </a:p>
        </p:txBody>
      </p:sp>
      <p:sp>
        <p:nvSpPr>
          <p:cNvPr id="1543712348" name="Textfeld 15"/>
          <p:cNvSpPr txBox="1"/>
          <p:nvPr/>
        </p:nvSpPr>
        <p:spPr bwMode="auto">
          <a:xfrm>
            <a:off x="969639" y="4225368"/>
            <a:ext cx="3638770" cy="640115"/>
          </a:xfrm>
          <a:prstGeom prst="rect">
            <a:avLst/>
          </a:prstGeom>
          <a:noFill/>
        </p:spPr>
        <p:txBody>
          <a:bodyPr wrap="square" rtlCol="0">
            <a:spAutoFit/>
          </a:bodyPr>
          <a:lstStyle/>
          <a:p>
            <a:pPr algn="ctr">
              <a:defRPr/>
            </a:pPr>
            <a:r>
              <a:rPr lang="de-DE" sz="3600" b="1"/>
              <a:t>Rollenkarte</a:t>
            </a:r>
            <a:endParaRPr sz="2400" b="1"/>
          </a:p>
        </p:txBody>
      </p:sp>
      <p:pic>
        <p:nvPicPr>
          <p:cNvPr id="1743765040" name="Grafik 1743765039"/>
          <p:cNvPicPr>
            <a:picLocks noChangeAspect="1"/>
          </p:cNvPicPr>
          <p:nvPr/>
        </p:nvPicPr>
        <p:blipFill>
          <a:blip r:embed="rId2"/>
          <a:stretch/>
        </p:blipFill>
        <p:spPr bwMode="auto">
          <a:xfrm>
            <a:off x="8517415" y="420623"/>
            <a:ext cx="1904999" cy="1904999"/>
          </a:xfrm>
          <a:prstGeom prst="rect">
            <a:avLst/>
          </a:prstGeom>
        </p:spPr>
      </p:pic>
      <p:pic>
        <p:nvPicPr>
          <p:cNvPr id="11" name="Grafik 10">
            <a:extLst>
              <a:ext uri="{FF2B5EF4-FFF2-40B4-BE49-F238E27FC236}">
                <a16:creationId xmlns:a16="http://schemas.microsoft.com/office/drawing/2014/main" id="{EA0B60D0-82E0-4EC3-BAA8-386E42F9E57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1078246" y="992104"/>
            <a:ext cx="3421348" cy="285152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536072163"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236429650" name="Rechteck: abgerundete Ecken 4"/>
          <p:cNvSpPr/>
          <p:nvPr/>
        </p:nvSpPr>
        <p:spPr bwMode="auto">
          <a:xfrm>
            <a:off x="7263383"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47117335" name="Textfeld 1"/>
          <p:cNvSpPr txBox="1"/>
          <p:nvPr/>
        </p:nvSpPr>
        <p:spPr bwMode="auto">
          <a:xfrm>
            <a:off x="7381872" y="2185416"/>
            <a:ext cx="4048518" cy="457234"/>
          </a:xfrm>
          <a:prstGeom prst="rect">
            <a:avLst/>
          </a:prstGeom>
          <a:noFill/>
        </p:spPr>
        <p:txBody>
          <a:bodyPr wrap="square" rtlCol="0">
            <a:spAutoFit/>
          </a:bodyPr>
          <a:lstStyle/>
          <a:p>
            <a:pPr algn="ctr">
              <a:defRPr/>
            </a:pPr>
            <a:r>
              <a:rPr lang="de-DE" sz="2400"/>
              <a:t>Stil</a:t>
            </a:r>
            <a:r>
              <a:rPr lang="de-DE" sz="2400">
                <a:solidFill>
                  <a:schemeClr val="tx1"/>
                </a:solidFill>
              </a:rPr>
              <a:t>le*r Mitleser*i</a:t>
            </a:r>
            <a:r>
              <a:rPr lang="de-DE" sz="2400"/>
              <a:t>n</a:t>
            </a:r>
            <a:endParaRPr/>
          </a:p>
        </p:txBody>
      </p:sp>
      <p:sp>
        <p:nvSpPr>
          <p:cNvPr id="913529823" name="Textfeld 2"/>
          <p:cNvSpPr txBox="1"/>
          <p:nvPr/>
        </p:nvSpPr>
        <p:spPr bwMode="auto">
          <a:xfrm>
            <a:off x="7409416" y="2963460"/>
            <a:ext cx="4017832" cy="722411"/>
          </a:xfrm>
          <a:prstGeom prst="rect">
            <a:avLst/>
          </a:prstGeom>
          <a:noFill/>
        </p:spPr>
        <p:txBody>
          <a:bodyPr wrap="square" rtlCol="0">
            <a:noAutofit/>
          </a:bodyPr>
          <a:lstStyle/>
          <a:p>
            <a:pPr algn="just">
              <a:lnSpc>
                <a:spcPct val="114999"/>
              </a:lnSpc>
              <a:defRPr/>
            </a:pPr>
            <a:r>
              <a:rPr lang="de-DE" sz="1200"/>
              <a:t>Du hast das ganze Spektakel im Netz mitbekommen und mitgelesen, aber nichts weiter getan. </a:t>
            </a:r>
            <a:endParaRPr sz="1200"/>
          </a:p>
          <a:p>
            <a:pPr algn="just">
              <a:lnSpc>
                <a:spcPct val="114999"/>
              </a:lnSpc>
              <a:defRPr/>
            </a:pPr>
            <a:endParaRPr sz="1200"/>
          </a:p>
        </p:txBody>
      </p:sp>
      <p:sp>
        <p:nvSpPr>
          <p:cNvPr id="1607104866" name="Textfeld 5"/>
          <p:cNvSpPr txBox="1"/>
          <p:nvPr/>
        </p:nvSpPr>
        <p:spPr bwMode="auto">
          <a:xfrm>
            <a:off x="7791420" y="4042540"/>
            <a:ext cx="3223317" cy="369331"/>
          </a:xfrm>
          <a:prstGeom prst="rect">
            <a:avLst/>
          </a:prstGeom>
          <a:noFill/>
        </p:spPr>
        <p:txBody>
          <a:bodyPr wrap="none" rtlCol="0">
            <a:spAutoFit/>
          </a:bodyPr>
          <a:lstStyle/>
          <a:p>
            <a:pPr>
              <a:defRPr/>
            </a:pPr>
            <a:r>
              <a:rPr lang="de-DE"/>
              <a:t>Reflexionsfragen für deine Rolle:</a:t>
            </a:r>
            <a:endParaRPr/>
          </a:p>
        </p:txBody>
      </p:sp>
      <p:sp>
        <p:nvSpPr>
          <p:cNvPr id="1849676161" name="Textfeld 6"/>
          <p:cNvSpPr txBox="1"/>
          <p:nvPr/>
        </p:nvSpPr>
        <p:spPr bwMode="auto">
          <a:xfrm>
            <a:off x="7321199" y="4555626"/>
            <a:ext cx="4048268" cy="932723"/>
          </a:xfrm>
          <a:prstGeom prst="rect">
            <a:avLst/>
          </a:prstGeom>
          <a:noFill/>
        </p:spPr>
        <p:txBody>
          <a:bodyPr wrap="square" rtlCol="0">
            <a:spAutoFit/>
          </a:bodyPr>
          <a:lstStyle/>
          <a:p>
            <a:pPr marL="206778" lvl="0" indent="-206778" algn="just">
              <a:lnSpc>
                <a:spcPct val="114999"/>
              </a:lnSpc>
              <a:buFont typeface="Arial"/>
              <a:buChar char="•"/>
              <a:defRPr/>
            </a:pPr>
            <a:r>
              <a:rPr lang="de-DE" sz="1200"/>
              <a:t>Wie geht es dir jetzt, nachdem du gesehen hast, wie es der Person geht?</a:t>
            </a:r>
            <a:endParaRPr sz="1200"/>
          </a:p>
          <a:p>
            <a:pPr marL="206778" lvl="0" indent="-206778" algn="just">
              <a:lnSpc>
                <a:spcPct val="114999"/>
              </a:lnSpc>
              <a:buFont typeface="Arial"/>
              <a:buChar char="•"/>
              <a:defRPr/>
            </a:pPr>
            <a:r>
              <a:rPr lang="de-DE" sz="1200"/>
              <a:t>Warum hast du nicht reagiert?</a:t>
            </a:r>
            <a:endParaRPr sz="1200"/>
          </a:p>
          <a:p>
            <a:pPr marL="206778" indent="-206778" algn="just">
              <a:lnSpc>
                <a:spcPct val="114999"/>
              </a:lnSpc>
              <a:buFont typeface="Arial"/>
              <a:buChar char="•"/>
              <a:defRPr/>
            </a:pPr>
            <a:endParaRPr sz="1200"/>
          </a:p>
        </p:txBody>
      </p:sp>
      <p:sp>
        <p:nvSpPr>
          <p:cNvPr id="2096460134" name="Textfeld 15"/>
          <p:cNvSpPr txBox="1"/>
          <p:nvPr/>
        </p:nvSpPr>
        <p:spPr bwMode="auto">
          <a:xfrm>
            <a:off x="969638" y="4225367"/>
            <a:ext cx="3638769" cy="640114"/>
          </a:xfrm>
          <a:prstGeom prst="rect">
            <a:avLst/>
          </a:prstGeom>
          <a:noFill/>
        </p:spPr>
        <p:txBody>
          <a:bodyPr wrap="square" rtlCol="0">
            <a:spAutoFit/>
          </a:bodyPr>
          <a:lstStyle/>
          <a:p>
            <a:pPr algn="ctr">
              <a:defRPr/>
            </a:pPr>
            <a:r>
              <a:rPr lang="de-DE" sz="3600" b="1"/>
              <a:t>Rollenkarte</a:t>
            </a:r>
            <a:endParaRPr sz="2400" b="1"/>
          </a:p>
        </p:txBody>
      </p:sp>
      <p:pic>
        <p:nvPicPr>
          <p:cNvPr id="1008151156" name="Grafik 1743765039"/>
          <p:cNvPicPr>
            <a:picLocks noChangeAspect="1"/>
          </p:cNvPicPr>
          <p:nvPr/>
        </p:nvPicPr>
        <p:blipFill>
          <a:blip r:embed="rId2"/>
          <a:stretch/>
        </p:blipFill>
        <p:spPr bwMode="auto">
          <a:xfrm>
            <a:off x="8517414" y="420622"/>
            <a:ext cx="1904998" cy="1904998"/>
          </a:xfrm>
          <a:prstGeom prst="rect">
            <a:avLst/>
          </a:prstGeom>
        </p:spPr>
      </p:pic>
      <p:pic>
        <p:nvPicPr>
          <p:cNvPr id="11" name="Grafik 10">
            <a:extLst>
              <a:ext uri="{FF2B5EF4-FFF2-40B4-BE49-F238E27FC236}">
                <a16:creationId xmlns:a16="http://schemas.microsoft.com/office/drawing/2014/main" id="{8606F774-7962-4E61-8130-6E8908AB90F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1078246" y="992104"/>
            <a:ext cx="3421348" cy="285152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5" name="Rechteck: abgerundete Ecken 4"/>
          <p:cNvSpPr/>
          <p:nvPr/>
        </p:nvSpPr>
        <p:spPr bwMode="auto">
          <a:xfrm>
            <a:off x="726338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2" name="Textfeld 1"/>
          <p:cNvSpPr txBox="1"/>
          <p:nvPr/>
        </p:nvSpPr>
        <p:spPr bwMode="auto">
          <a:xfrm>
            <a:off x="7381874" y="2185416"/>
            <a:ext cx="4048556" cy="457235"/>
          </a:xfrm>
          <a:prstGeom prst="rect">
            <a:avLst/>
          </a:prstGeom>
          <a:noFill/>
        </p:spPr>
        <p:txBody>
          <a:bodyPr wrap="square" rtlCol="0">
            <a:spAutoFit/>
          </a:bodyPr>
          <a:lstStyle/>
          <a:p>
            <a:pPr algn="ctr">
              <a:defRPr/>
            </a:pPr>
            <a:r>
              <a:rPr lang="de-DE" sz="2400"/>
              <a:t>Aktive*r User*in 1</a:t>
            </a:r>
            <a:endParaRPr/>
          </a:p>
        </p:txBody>
      </p:sp>
      <p:sp>
        <p:nvSpPr>
          <p:cNvPr id="3" name="Textfeld 2"/>
          <p:cNvSpPr txBox="1"/>
          <p:nvPr/>
        </p:nvSpPr>
        <p:spPr bwMode="auto">
          <a:xfrm>
            <a:off x="7409416" y="2963458"/>
            <a:ext cx="4017900" cy="1820207"/>
          </a:xfrm>
          <a:prstGeom prst="rect">
            <a:avLst/>
          </a:prstGeom>
          <a:noFill/>
        </p:spPr>
        <p:txBody>
          <a:bodyPr wrap="square" rtlCol="0">
            <a:noAutofit/>
          </a:bodyPr>
          <a:lstStyle/>
          <a:p>
            <a:pPr algn="just">
              <a:lnSpc>
                <a:spcPct val="114999"/>
              </a:lnSpc>
              <a:defRPr/>
            </a:pPr>
            <a:r>
              <a:rPr lang="de-DE" sz="1200"/>
              <a:t>Du hast ebenfalls gesehen, dass eine Diskussion ausgebrochen ist und hast den Kommentar vom Troll gemeldet. Du findest es ungerecht, was der betroffenen Person p</a:t>
            </a:r>
            <a:r>
              <a:rPr lang="de-DE" sz="1200">
                <a:solidFill>
                  <a:schemeClr val="tx1"/>
                </a:solidFill>
              </a:rPr>
              <a:t>assiert ist und dass de</a:t>
            </a:r>
            <a:r>
              <a:rPr lang="de-DE" sz="1200"/>
              <a:t>r Troll einfach die Anonymität im Netz ausgenutzt hat. Dir geht es schon lange auf die Nerven, dass viele Personen nicht begreifen, dass ihr Handeln im Netz genauso Konsequenzen haben kann wie im realen Offline Leben. </a:t>
            </a:r>
            <a:endParaRPr sz="1200"/>
          </a:p>
          <a:p>
            <a:pPr algn="ctr">
              <a:lnSpc>
                <a:spcPct val="114999"/>
              </a:lnSpc>
              <a:defRPr/>
            </a:pPr>
            <a:endParaRPr sz="1200"/>
          </a:p>
        </p:txBody>
      </p:sp>
      <p:sp>
        <p:nvSpPr>
          <p:cNvPr id="6" name="Textfeld 5"/>
          <p:cNvSpPr txBox="1"/>
          <p:nvPr/>
        </p:nvSpPr>
        <p:spPr bwMode="auto">
          <a:xfrm>
            <a:off x="7733602" y="4928650"/>
            <a:ext cx="3223318" cy="369332"/>
          </a:xfrm>
          <a:prstGeom prst="rect">
            <a:avLst/>
          </a:prstGeom>
          <a:noFill/>
        </p:spPr>
        <p:txBody>
          <a:bodyPr wrap="none" rtlCol="0">
            <a:spAutoFit/>
          </a:bodyPr>
          <a:lstStyle/>
          <a:p>
            <a:pPr>
              <a:defRPr/>
            </a:pPr>
            <a:r>
              <a:rPr lang="de-DE"/>
              <a:t>Reflexionsfragen für deine Rolle:</a:t>
            </a:r>
            <a:endParaRPr/>
          </a:p>
        </p:txBody>
      </p:sp>
      <p:sp>
        <p:nvSpPr>
          <p:cNvPr id="7" name="Textfeld 6"/>
          <p:cNvSpPr txBox="1"/>
          <p:nvPr/>
        </p:nvSpPr>
        <p:spPr bwMode="auto">
          <a:xfrm>
            <a:off x="7427031" y="5441378"/>
            <a:ext cx="4048232" cy="640115"/>
          </a:xfrm>
          <a:prstGeom prst="rect">
            <a:avLst/>
          </a:prstGeom>
          <a:noFill/>
        </p:spPr>
        <p:txBody>
          <a:bodyPr wrap="square" rtlCol="0">
            <a:spAutoFit/>
          </a:bodyPr>
          <a:lstStyle/>
          <a:p>
            <a:pPr marL="217793" indent="-217793" algn="just">
              <a:lnSpc>
                <a:spcPct val="150000"/>
              </a:lnSpc>
              <a:buFont typeface="Arial"/>
              <a:buChar char="•"/>
              <a:defRPr/>
            </a:pPr>
            <a:r>
              <a:rPr lang="de-DE" sz="1200"/>
              <a:t>Wie geht es dir damit?</a:t>
            </a:r>
            <a:endParaRPr sz="1200"/>
          </a:p>
          <a:p>
            <a:pPr algn="ctr">
              <a:lnSpc>
                <a:spcPct val="150000"/>
              </a:lnSpc>
              <a:defRPr/>
            </a:pPr>
            <a:endParaRPr sz="1200"/>
          </a:p>
        </p:txBody>
      </p:sp>
      <p:sp>
        <p:nvSpPr>
          <p:cNvPr id="1559770704" name="Textfeld 15"/>
          <p:cNvSpPr txBox="1"/>
          <p:nvPr/>
        </p:nvSpPr>
        <p:spPr bwMode="auto">
          <a:xfrm>
            <a:off x="969639" y="4225368"/>
            <a:ext cx="3638770" cy="640115"/>
          </a:xfrm>
          <a:prstGeom prst="rect">
            <a:avLst/>
          </a:prstGeom>
          <a:noFill/>
        </p:spPr>
        <p:txBody>
          <a:bodyPr wrap="square" rtlCol="0">
            <a:spAutoFit/>
          </a:bodyPr>
          <a:lstStyle/>
          <a:p>
            <a:pPr algn="ctr">
              <a:defRPr/>
            </a:pPr>
            <a:r>
              <a:rPr lang="de-DE" sz="3600" b="1"/>
              <a:t>Rollenkarte</a:t>
            </a:r>
            <a:endParaRPr sz="2400" b="1"/>
          </a:p>
        </p:txBody>
      </p:sp>
      <p:pic>
        <p:nvPicPr>
          <p:cNvPr id="12" name="Grafik 11">
            <a:extLst>
              <a:ext uri="{FF2B5EF4-FFF2-40B4-BE49-F238E27FC236}">
                <a16:creationId xmlns:a16="http://schemas.microsoft.com/office/drawing/2014/main" id="{02BB1079-AF5C-42C2-938F-4BB17C062D9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078246" y="992104"/>
            <a:ext cx="3421348" cy="2851525"/>
          </a:xfrm>
          <a:prstGeom prst="rect">
            <a:avLst/>
          </a:prstGeom>
        </p:spPr>
      </p:pic>
      <p:pic>
        <p:nvPicPr>
          <p:cNvPr id="13" name="Grafik 12">
            <a:extLst>
              <a:ext uri="{FF2B5EF4-FFF2-40B4-BE49-F238E27FC236}">
                <a16:creationId xmlns:a16="http://schemas.microsoft.com/office/drawing/2014/main" id="{93732626-7F38-4AAD-90C3-62201C529BFE}"/>
              </a:ext>
            </a:extLst>
          </p:cNvPr>
          <p:cNvPicPr>
            <a:picLocks noChangeAspect="1"/>
          </p:cNvPicPr>
          <p:nvPr/>
        </p:nvPicPr>
        <p:blipFill>
          <a:blip r:embed="rId3"/>
          <a:stretch/>
        </p:blipFill>
        <p:spPr bwMode="auto">
          <a:xfrm>
            <a:off x="8767570" y="662118"/>
            <a:ext cx="1438659" cy="1438659"/>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5" name="Rechteck: abgerundete Ecken 4"/>
          <p:cNvSpPr/>
          <p:nvPr/>
        </p:nvSpPr>
        <p:spPr bwMode="auto">
          <a:xfrm>
            <a:off x="726338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3" name="Textfeld 2"/>
          <p:cNvSpPr txBox="1"/>
          <p:nvPr/>
        </p:nvSpPr>
        <p:spPr bwMode="auto">
          <a:xfrm>
            <a:off x="7316298" y="2963458"/>
            <a:ext cx="4164223" cy="1563647"/>
          </a:xfrm>
          <a:prstGeom prst="rect">
            <a:avLst/>
          </a:prstGeom>
          <a:noFill/>
        </p:spPr>
        <p:txBody>
          <a:bodyPr wrap="square" rtlCol="0">
            <a:spAutoFit/>
          </a:bodyPr>
          <a:lstStyle/>
          <a:p>
            <a:pPr algn="just">
              <a:lnSpc>
                <a:spcPct val="114999"/>
              </a:lnSpc>
              <a:defRPr/>
            </a:pPr>
            <a:r>
              <a:rPr lang="de-DE" sz="1200"/>
              <a:t>Du hast den Komment</a:t>
            </a:r>
            <a:r>
              <a:rPr lang="de-DE" sz="1200">
                <a:solidFill>
                  <a:schemeClr val="tx1"/>
                </a:solidFill>
              </a:rPr>
              <a:t>ar gemeldet und dem Troll online deine Meinung gegeigt. Dir ist es egal, ob du Gegenwind bekommst und diskutierst so lange mit der Community, bis es zu einem Erg</a:t>
            </a:r>
            <a:r>
              <a:rPr lang="de-DE" sz="1200"/>
              <a:t>ebnis kommt. Im Zweifel fasst du selbst das schlechte Verhalten zusammen und adressierst die Trolle und Mitläufer direkt. </a:t>
            </a:r>
            <a:endParaRPr sz="1200"/>
          </a:p>
          <a:p>
            <a:pPr algn="ctr">
              <a:lnSpc>
                <a:spcPct val="114999"/>
              </a:lnSpc>
              <a:defRPr/>
            </a:pPr>
            <a:endParaRPr sz="1200"/>
          </a:p>
        </p:txBody>
      </p:sp>
      <p:sp>
        <p:nvSpPr>
          <p:cNvPr id="6" name="Textfeld 5"/>
          <p:cNvSpPr txBox="1"/>
          <p:nvPr/>
        </p:nvSpPr>
        <p:spPr bwMode="auto">
          <a:xfrm>
            <a:off x="7733602" y="4397739"/>
            <a:ext cx="3223318" cy="369332"/>
          </a:xfrm>
          <a:prstGeom prst="rect">
            <a:avLst/>
          </a:prstGeom>
          <a:noFill/>
        </p:spPr>
        <p:txBody>
          <a:bodyPr wrap="none" rtlCol="0">
            <a:spAutoFit/>
          </a:bodyPr>
          <a:lstStyle/>
          <a:p>
            <a:pPr>
              <a:defRPr/>
            </a:pPr>
            <a:r>
              <a:rPr lang="de-DE"/>
              <a:t>Reflexionsfragen für deine Rolle:</a:t>
            </a:r>
            <a:endParaRPr/>
          </a:p>
        </p:txBody>
      </p:sp>
      <p:sp>
        <p:nvSpPr>
          <p:cNvPr id="7" name="Textfeld 6"/>
          <p:cNvSpPr txBox="1"/>
          <p:nvPr/>
        </p:nvSpPr>
        <p:spPr bwMode="auto">
          <a:xfrm>
            <a:off x="7321198" y="4858132"/>
            <a:ext cx="4048340" cy="914435"/>
          </a:xfrm>
          <a:prstGeom prst="rect">
            <a:avLst/>
          </a:prstGeom>
          <a:noFill/>
        </p:spPr>
        <p:txBody>
          <a:bodyPr wrap="square" rtlCol="0">
            <a:spAutoFit/>
          </a:bodyPr>
          <a:lstStyle/>
          <a:p>
            <a:pPr marL="217793" lvl="0" indent="-217793" algn="just">
              <a:lnSpc>
                <a:spcPct val="150000"/>
              </a:lnSpc>
              <a:buFont typeface="Arial"/>
              <a:buChar char="•"/>
              <a:defRPr/>
            </a:pPr>
            <a:r>
              <a:rPr lang="de-DE" sz="1200"/>
              <a:t>Was hast du geschrieben?</a:t>
            </a:r>
            <a:endParaRPr sz="1200"/>
          </a:p>
          <a:p>
            <a:pPr marL="217793" lvl="0" indent="-217793" algn="just">
              <a:lnSpc>
                <a:spcPct val="150000"/>
              </a:lnSpc>
              <a:buFont typeface="Arial"/>
              <a:buChar char="•"/>
              <a:defRPr/>
            </a:pPr>
            <a:r>
              <a:rPr lang="de-DE" sz="1200"/>
              <a:t>Hat der Troll gemerkt, dass ihr euch kennt?</a:t>
            </a:r>
            <a:endParaRPr sz="1200"/>
          </a:p>
          <a:p>
            <a:pPr marL="217793" indent="-217793" algn="just">
              <a:lnSpc>
                <a:spcPct val="150000"/>
              </a:lnSpc>
              <a:buFont typeface="Arial"/>
              <a:buChar char="•"/>
              <a:defRPr/>
            </a:pPr>
            <a:endParaRPr sz="1200"/>
          </a:p>
        </p:txBody>
      </p:sp>
      <p:sp>
        <p:nvSpPr>
          <p:cNvPr id="68177189" name="Textfeld 1"/>
          <p:cNvSpPr txBox="1"/>
          <p:nvPr/>
        </p:nvSpPr>
        <p:spPr bwMode="auto">
          <a:xfrm>
            <a:off x="7381874" y="2185416"/>
            <a:ext cx="4048664" cy="457235"/>
          </a:xfrm>
          <a:prstGeom prst="rect">
            <a:avLst/>
          </a:prstGeom>
          <a:noFill/>
        </p:spPr>
        <p:txBody>
          <a:bodyPr wrap="square" rtlCol="0">
            <a:spAutoFit/>
          </a:bodyPr>
          <a:lstStyle/>
          <a:p>
            <a:pPr algn="ctr">
              <a:defRPr/>
            </a:pPr>
            <a:r>
              <a:rPr lang="de-DE" sz="2400"/>
              <a:t>Aktive*r User*in 2</a:t>
            </a:r>
            <a:endParaRPr/>
          </a:p>
        </p:txBody>
      </p:sp>
      <p:sp>
        <p:nvSpPr>
          <p:cNvPr id="529634687" name="Textfeld 15"/>
          <p:cNvSpPr txBox="1"/>
          <p:nvPr/>
        </p:nvSpPr>
        <p:spPr bwMode="auto">
          <a:xfrm>
            <a:off x="969639" y="4225368"/>
            <a:ext cx="3638770" cy="640115"/>
          </a:xfrm>
          <a:prstGeom prst="rect">
            <a:avLst/>
          </a:prstGeom>
          <a:noFill/>
        </p:spPr>
        <p:txBody>
          <a:bodyPr wrap="square" rtlCol="0">
            <a:spAutoFit/>
          </a:bodyPr>
          <a:lstStyle/>
          <a:p>
            <a:pPr algn="ctr">
              <a:defRPr/>
            </a:pPr>
            <a:r>
              <a:rPr lang="de-DE" sz="3600" b="1"/>
              <a:t>Rollenkarte</a:t>
            </a:r>
            <a:endParaRPr sz="2400" b="1"/>
          </a:p>
        </p:txBody>
      </p:sp>
      <p:pic>
        <p:nvPicPr>
          <p:cNvPr id="11" name="Grafik 10">
            <a:extLst>
              <a:ext uri="{FF2B5EF4-FFF2-40B4-BE49-F238E27FC236}">
                <a16:creationId xmlns:a16="http://schemas.microsoft.com/office/drawing/2014/main" id="{C36D8233-1842-4066-8589-9FF6F99BE7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078246" y="992104"/>
            <a:ext cx="3421348" cy="2851525"/>
          </a:xfrm>
          <a:prstGeom prst="rect">
            <a:avLst/>
          </a:prstGeom>
        </p:spPr>
      </p:pic>
      <p:pic>
        <p:nvPicPr>
          <p:cNvPr id="8" name="Grafik 7">
            <a:extLst>
              <a:ext uri="{FF2B5EF4-FFF2-40B4-BE49-F238E27FC236}">
                <a16:creationId xmlns:a16="http://schemas.microsoft.com/office/drawing/2014/main" id="{7FCBF2D6-DE04-45E5-94E8-F67408CDA4B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86876" y="600371"/>
            <a:ext cx="1438659" cy="143865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712612387"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1758580259" name="Rechteck: abgerundete Ecken 4"/>
          <p:cNvSpPr/>
          <p:nvPr/>
        </p:nvSpPr>
        <p:spPr bwMode="auto">
          <a:xfrm>
            <a:off x="7263383"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1388119813" name="Textfeld 1"/>
          <p:cNvSpPr txBox="1"/>
          <p:nvPr/>
        </p:nvSpPr>
        <p:spPr bwMode="auto">
          <a:xfrm>
            <a:off x="7407864" y="1859283"/>
            <a:ext cx="4069899" cy="4893647"/>
          </a:xfrm>
          <a:prstGeom prst="rect">
            <a:avLst/>
          </a:prstGeom>
          <a:noFill/>
        </p:spPr>
        <p:txBody>
          <a:bodyPr wrap="square" rtlCol="0">
            <a:spAutoFit/>
          </a:bodyPr>
          <a:lstStyle/>
          <a:p>
            <a:pPr>
              <a:defRPr/>
            </a:pPr>
            <a:r>
              <a:rPr lang="de-DE" sz="1200" b="1"/>
              <a:t>Spielaufbau:</a:t>
            </a:r>
            <a:endParaRPr/>
          </a:p>
          <a:p>
            <a:pPr marL="571500" lvl="1" indent="-171450">
              <a:buFont typeface="Arial"/>
              <a:buChar char="•"/>
              <a:defRPr/>
            </a:pPr>
            <a:r>
              <a:rPr sz="1200">
                <a:solidFill>
                  <a:schemeClr val="tx1"/>
                </a:solidFill>
              </a:rPr>
              <a:t>Das Spiel kann mit 5</a:t>
            </a:r>
            <a:r>
              <a:rPr lang="de-DE" sz="1200">
                <a:solidFill>
                  <a:schemeClr val="tx1"/>
                </a:solidFill>
              </a:rPr>
              <a:t>-20</a:t>
            </a:r>
            <a:r>
              <a:rPr sz="1200">
                <a:solidFill>
                  <a:schemeClr val="tx1"/>
                </a:solidFill>
              </a:rPr>
              <a:t> Personen gespielt werde</a:t>
            </a:r>
            <a:r>
              <a:rPr lang="de-DE" sz="1200">
                <a:solidFill>
                  <a:schemeClr val="tx1"/>
                </a:solidFill>
              </a:rPr>
              <a:t>n.</a:t>
            </a:r>
            <a:endParaRPr/>
          </a:p>
          <a:p>
            <a:pPr marL="571500" lvl="1" indent="-171450">
              <a:buFont typeface="Arial"/>
              <a:buChar char="•"/>
              <a:defRPr/>
            </a:pPr>
            <a:r>
              <a:rPr lang="de-DE" sz="1200">
                <a:solidFill>
                  <a:schemeClr val="tx1"/>
                </a:solidFill>
              </a:rPr>
              <a:t>Die Spielkarten </a:t>
            </a:r>
            <a:r>
              <a:rPr lang="de-DE" sz="1200" i="1">
                <a:solidFill>
                  <a:schemeClr val="tx1"/>
                </a:solidFill>
              </a:rPr>
              <a:t>Betroffene Person</a:t>
            </a:r>
            <a:r>
              <a:rPr lang="de-DE" sz="1200">
                <a:solidFill>
                  <a:schemeClr val="tx1"/>
                </a:solidFill>
              </a:rPr>
              <a:t>, </a:t>
            </a:r>
            <a:r>
              <a:rPr lang="de-DE" sz="1200" i="1">
                <a:solidFill>
                  <a:schemeClr val="tx1"/>
                </a:solidFill>
              </a:rPr>
              <a:t>Troll</a:t>
            </a:r>
            <a:r>
              <a:rPr lang="de-DE" sz="1200">
                <a:solidFill>
                  <a:schemeClr val="tx1"/>
                </a:solidFill>
              </a:rPr>
              <a:t> und  </a:t>
            </a:r>
            <a:r>
              <a:rPr lang="de-DE" sz="1200" i="1">
                <a:solidFill>
                  <a:schemeClr val="tx1"/>
                </a:solidFill>
              </a:rPr>
              <a:t>Einrichtungsleitung</a:t>
            </a:r>
            <a:r>
              <a:rPr lang="de-DE" sz="1200">
                <a:solidFill>
                  <a:schemeClr val="tx1"/>
                </a:solidFill>
              </a:rPr>
              <a:t> müssen immer verteilt werden!</a:t>
            </a:r>
            <a:endParaRPr/>
          </a:p>
          <a:p>
            <a:pPr marL="571500" lvl="1" indent="-171450">
              <a:buFont typeface="Arial"/>
              <a:buChar char="•"/>
              <a:defRPr/>
            </a:pPr>
            <a:r>
              <a:rPr lang="de-DE" sz="1200">
                <a:solidFill>
                  <a:schemeClr val="tx1"/>
                </a:solidFill>
              </a:rPr>
              <a:t>Es besteht die Möglichkeit, eigene Rollenkarten zu gestalten, je nach Situation und wie ihr es für angemessen haltet.</a:t>
            </a:r>
            <a:endParaRPr/>
          </a:p>
          <a:p>
            <a:pPr marL="571500" lvl="1" indent="-171450">
              <a:buFont typeface="Arial"/>
              <a:buChar char="•"/>
              <a:defRPr/>
            </a:pPr>
            <a:r>
              <a:rPr lang="de-DE" sz="1200">
                <a:solidFill>
                  <a:schemeClr val="tx1"/>
                </a:solidFill>
              </a:rPr>
              <a:t>Eine Spielrunde dauert ca. 45 min – diese Zeit ist nicht festgesetzt und kann flexibel behandelt werden.</a:t>
            </a:r>
            <a:endParaRPr/>
          </a:p>
          <a:p>
            <a:pPr marL="571500" lvl="1" indent="-171450">
              <a:buFont typeface="Arial"/>
              <a:buChar char="•"/>
              <a:defRPr/>
            </a:pPr>
            <a:r>
              <a:rPr lang="de-DE" sz="1200">
                <a:solidFill>
                  <a:schemeClr val="tx1"/>
                </a:solidFill>
              </a:rPr>
              <a:t>Die Rollen müssen nicht perfekt gespielt werden. Es geht darum, sich in die Lage der Rollen versetzen zu können, um nach der Spielrunde eine Diskussionsgrundlage zu haben.</a:t>
            </a:r>
            <a:endParaRPr/>
          </a:p>
          <a:p>
            <a:pPr marL="571500" lvl="1" indent="-171450">
              <a:buFont typeface="Arial"/>
              <a:buChar char="•"/>
              <a:defRPr/>
            </a:pPr>
            <a:endParaRPr lang="de-DE" sz="1200">
              <a:solidFill>
                <a:schemeClr val="tx1"/>
              </a:solidFill>
            </a:endParaRPr>
          </a:p>
          <a:p>
            <a:pPr>
              <a:defRPr/>
            </a:pPr>
            <a:r>
              <a:rPr lang="de-DE" sz="1200" b="0" i="0" u="none" strike="noStrike" cap="none" spc="0">
                <a:solidFill>
                  <a:schemeClr val="tx1"/>
                </a:solidFill>
                <a:latin typeface="+mn-lt"/>
                <a:ea typeface="+mn-ea"/>
                <a:cs typeface="+mn-cs"/>
              </a:rPr>
              <a:t>Es steht euch frei, eine eigene Situation auszudenken oder neue Rollen hinzuzufügen oder abzuändern.</a:t>
            </a:r>
            <a:endParaRPr sz="1200"/>
          </a:p>
          <a:p>
            <a:pPr>
              <a:defRPr/>
            </a:pPr>
            <a:r>
              <a:rPr lang="de-DE" sz="1200" b="0" i="0" u="none" strike="noStrike" cap="none" spc="0">
                <a:solidFill>
                  <a:schemeClr val="tx1"/>
                </a:solidFill>
                <a:latin typeface="+mn-lt"/>
                <a:ea typeface="+mn-ea"/>
                <a:cs typeface="+mn-cs"/>
              </a:rPr>
              <a:t>Folgende Themen können z.B. auch bearbeitet werden (Siehe dazu Beispiele für Fallkarten):</a:t>
            </a:r>
            <a:endParaRPr sz="1200"/>
          </a:p>
          <a:p>
            <a:pPr marL="171450" indent="-171450">
              <a:buFont typeface="Arial"/>
              <a:buChar char="•"/>
              <a:defRPr/>
            </a:pPr>
            <a:r>
              <a:rPr lang="de-DE" sz="1200" b="0" i="0" u="none" strike="noStrike" cap="none" spc="0">
                <a:solidFill>
                  <a:schemeClr val="tx1"/>
                </a:solidFill>
                <a:latin typeface="+mn-lt"/>
                <a:ea typeface="+mn-ea"/>
                <a:cs typeface="+mn-cs"/>
              </a:rPr>
              <a:t>Gender</a:t>
            </a:r>
            <a:endParaRPr sz="1200"/>
          </a:p>
          <a:p>
            <a:pPr marL="171450" indent="-171450">
              <a:buFont typeface="Arial"/>
              <a:buChar char="•"/>
              <a:defRPr/>
            </a:pPr>
            <a:r>
              <a:rPr lang="de-DE" sz="1200" b="0" i="0" u="none" strike="noStrike" cap="none" spc="0">
                <a:solidFill>
                  <a:schemeClr val="tx1"/>
                </a:solidFill>
                <a:latin typeface="+mn-lt"/>
                <a:ea typeface="+mn-ea"/>
                <a:cs typeface="+mn-cs"/>
              </a:rPr>
              <a:t>Schönheitsideale</a:t>
            </a:r>
            <a:endParaRPr sz="1200"/>
          </a:p>
          <a:p>
            <a:pPr marL="171450" indent="-171450">
              <a:buFont typeface="Arial"/>
              <a:buChar char="•"/>
              <a:defRPr/>
            </a:pPr>
            <a:r>
              <a:rPr lang="de-DE" sz="1200" b="0" i="0" u="none" strike="noStrike" cap="none" spc="0">
                <a:solidFill>
                  <a:schemeClr val="tx1"/>
                </a:solidFill>
                <a:latin typeface="+mn-lt"/>
                <a:ea typeface="+mn-ea"/>
                <a:cs typeface="+mn-cs"/>
              </a:rPr>
              <a:t>Migration &amp; Flucht</a:t>
            </a:r>
            <a:endParaRPr sz="1200"/>
          </a:p>
          <a:p>
            <a:pPr marL="571500" lvl="1" indent="-171450">
              <a:buFont typeface="Arial"/>
              <a:buChar char="•"/>
              <a:defRPr/>
            </a:pPr>
            <a:r>
              <a:rPr lang="de-DE" sz="1200" b="0" i="0" u="none" strike="noStrike" cap="none" spc="0">
                <a:solidFill>
                  <a:schemeClr val="tx1"/>
                </a:solidFill>
                <a:latin typeface="+mn-lt"/>
                <a:ea typeface="+mn-ea"/>
                <a:cs typeface="+mn-cs"/>
              </a:rPr>
              <a:t>….</a:t>
            </a:r>
            <a:endParaRPr sz="1200"/>
          </a:p>
          <a:p>
            <a:pPr marL="571500" lvl="1" indent="-171450">
              <a:buFont typeface="Arial"/>
              <a:buChar char="•"/>
              <a:defRPr/>
            </a:pPr>
            <a:endParaRPr lang="de-DE" sz="1200">
              <a:solidFill>
                <a:schemeClr val="tx1"/>
              </a:solidFill>
            </a:endParaRPr>
          </a:p>
          <a:p>
            <a:pPr marL="285750" indent="-285750">
              <a:buFontTx/>
              <a:buChar char="-"/>
              <a:defRPr/>
            </a:pPr>
            <a:endParaRPr lang="de-DE" sz="1200"/>
          </a:p>
        </p:txBody>
      </p:sp>
      <p:sp>
        <p:nvSpPr>
          <p:cNvPr id="740151062" name="Textfeld 11"/>
          <p:cNvSpPr txBox="1"/>
          <p:nvPr/>
        </p:nvSpPr>
        <p:spPr bwMode="auto">
          <a:xfrm>
            <a:off x="1094320" y="4203576"/>
            <a:ext cx="3389196" cy="1015662"/>
          </a:xfrm>
          <a:prstGeom prst="rect">
            <a:avLst/>
          </a:prstGeom>
          <a:noFill/>
        </p:spPr>
        <p:txBody>
          <a:bodyPr wrap="none" rtlCol="0">
            <a:spAutoFit/>
          </a:bodyPr>
          <a:lstStyle/>
          <a:p>
            <a:pPr algn="ctr">
              <a:defRPr/>
            </a:pPr>
            <a:r>
              <a:rPr lang="de-DE" sz="2000" b="1"/>
              <a:t>Cool Down</a:t>
            </a:r>
            <a:endParaRPr/>
          </a:p>
          <a:p>
            <a:pPr algn="ctr">
              <a:defRPr/>
            </a:pPr>
            <a:r>
              <a:rPr lang="de-DE" sz="2000" b="1"/>
              <a:t> - </a:t>
            </a:r>
            <a:endParaRPr/>
          </a:p>
          <a:p>
            <a:pPr algn="ctr">
              <a:defRPr/>
            </a:pPr>
            <a:r>
              <a:rPr lang="de-DE" sz="2000"/>
              <a:t>Ein Rollenspiel zu Hass im Netz</a:t>
            </a:r>
            <a:endParaRPr/>
          </a:p>
        </p:txBody>
      </p:sp>
      <p:pic>
        <p:nvPicPr>
          <p:cNvPr id="3" name="Grafik 2">
            <a:extLst>
              <a:ext uri="{FF2B5EF4-FFF2-40B4-BE49-F238E27FC236}">
                <a16:creationId xmlns:a16="http://schemas.microsoft.com/office/drawing/2014/main" id="{6C306563-6E1D-41B7-BB57-0C36D3166C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8244" y="980728"/>
            <a:ext cx="3421347" cy="2851525"/>
          </a:xfrm>
          <a:prstGeom prst="rect">
            <a:avLst/>
          </a:prstGeom>
        </p:spPr>
      </p:pic>
      <p:pic>
        <p:nvPicPr>
          <p:cNvPr id="5" name="Grafik 4">
            <a:extLst>
              <a:ext uri="{FF2B5EF4-FFF2-40B4-BE49-F238E27FC236}">
                <a16:creationId xmlns:a16="http://schemas.microsoft.com/office/drawing/2014/main" id="{351264BE-6922-4EDE-BA7D-3C839B2DB5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23483" y="548680"/>
            <a:ext cx="1438659" cy="1438659"/>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5" name="Rechteck: abgerundete Ecken 4"/>
          <p:cNvSpPr/>
          <p:nvPr/>
        </p:nvSpPr>
        <p:spPr bwMode="auto">
          <a:xfrm>
            <a:off x="726338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2" name="Textfeld 1"/>
          <p:cNvSpPr txBox="1"/>
          <p:nvPr/>
        </p:nvSpPr>
        <p:spPr bwMode="auto">
          <a:xfrm>
            <a:off x="7381874" y="2185416"/>
            <a:ext cx="4048232" cy="457235"/>
          </a:xfrm>
          <a:prstGeom prst="rect">
            <a:avLst/>
          </a:prstGeom>
          <a:noFill/>
        </p:spPr>
        <p:txBody>
          <a:bodyPr wrap="square" rtlCol="0">
            <a:spAutoFit/>
          </a:bodyPr>
          <a:lstStyle/>
          <a:p>
            <a:pPr algn="ctr">
              <a:defRPr/>
            </a:pPr>
            <a:r>
              <a:rPr lang="de-DE" sz="2400"/>
              <a:t>Mitschüler*in</a:t>
            </a:r>
            <a:endParaRPr/>
          </a:p>
        </p:txBody>
      </p:sp>
      <p:sp>
        <p:nvSpPr>
          <p:cNvPr id="3" name="Textfeld 2"/>
          <p:cNvSpPr txBox="1"/>
          <p:nvPr/>
        </p:nvSpPr>
        <p:spPr bwMode="auto">
          <a:xfrm>
            <a:off x="7263383" y="2963460"/>
            <a:ext cx="4163865" cy="932723"/>
          </a:xfrm>
          <a:prstGeom prst="rect">
            <a:avLst/>
          </a:prstGeom>
          <a:noFill/>
        </p:spPr>
        <p:txBody>
          <a:bodyPr wrap="square" rtlCol="0">
            <a:spAutoFit/>
          </a:bodyPr>
          <a:lstStyle/>
          <a:p>
            <a:pPr algn="just">
              <a:lnSpc>
                <a:spcPct val="114999"/>
              </a:lnSpc>
              <a:defRPr/>
            </a:pPr>
            <a:r>
              <a:rPr lang="de-DE" sz="1200"/>
              <a:t>Du hast ebenfalls die Diskussion im Netz mitbekommen und findest die Reaktion von der Schulleitung und von der betroffenen Person übertrieben. </a:t>
            </a:r>
            <a:endParaRPr sz="1200"/>
          </a:p>
          <a:p>
            <a:pPr algn="ctr">
              <a:lnSpc>
                <a:spcPct val="114999"/>
              </a:lnSpc>
              <a:defRPr/>
            </a:pPr>
            <a:endParaRPr sz="1200"/>
          </a:p>
        </p:txBody>
      </p:sp>
      <p:sp>
        <p:nvSpPr>
          <p:cNvPr id="6" name="Textfeld 5"/>
          <p:cNvSpPr txBox="1"/>
          <p:nvPr/>
        </p:nvSpPr>
        <p:spPr bwMode="auto">
          <a:xfrm>
            <a:off x="7733603" y="4240734"/>
            <a:ext cx="3223318" cy="369332"/>
          </a:xfrm>
          <a:prstGeom prst="rect">
            <a:avLst/>
          </a:prstGeom>
          <a:noFill/>
        </p:spPr>
        <p:txBody>
          <a:bodyPr wrap="none" rtlCol="0">
            <a:spAutoFit/>
          </a:bodyPr>
          <a:lstStyle/>
          <a:p>
            <a:pPr>
              <a:defRPr/>
            </a:pPr>
            <a:r>
              <a:rPr lang="de-DE"/>
              <a:t>Reflexionsfragen für deine Rolle:</a:t>
            </a:r>
            <a:endParaRPr/>
          </a:p>
        </p:txBody>
      </p:sp>
      <p:sp>
        <p:nvSpPr>
          <p:cNvPr id="7" name="Textfeld 6"/>
          <p:cNvSpPr txBox="1"/>
          <p:nvPr/>
        </p:nvSpPr>
        <p:spPr bwMode="auto">
          <a:xfrm>
            <a:off x="7321198" y="4753461"/>
            <a:ext cx="4048232" cy="365795"/>
          </a:xfrm>
          <a:prstGeom prst="rect">
            <a:avLst/>
          </a:prstGeom>
          <a:noFill/>
        </p:spPr>
        <p:txBody>
          <a:bodyPr wrap="square" rtlCol="0">
            <a:spAutoFit/>
          </a:bodyPr>
          <a:lstStyle/>
          <a:p>
            <a:pPr marL="217793" lvl="0" indent="-217793" algn="just">
              <a:lnSpc>
                <a:spcPct val="150000"/>
              </a:lnSpc>
              <a:buFont typeface="Arial"/>
              <a:buChar char="•"/>
              <a:defRPr/>
            </a:pPr>
            <a:r>
              <a:rPr lang="de-DE" sz="1200"/>
              <a:t>Warum denkst du so?</a:t>
            </a:r>
            <a:endParaRPr sz="1200"/>
          </a:p>
        </p:txBody>
      </p:sp>
      <p:pic>
        <p:nvPicPr>
          <p:cNvPr id="9" name="Grafik 8"/>
          <p:cNvPicPr>
            <a:picLocks noChangeAspect="1"/>
          </p:cNvPicPr>
          <p:nvPr/>
        </p:nvPicPr>
        <p:blipFill>
          <a:blip r:embed="rId2"/>
          <a:stretch/>
        </p:blipFill>
        <p:spPr bwMode="auto">
          <a:xfrm>
            <a:off x="8683750" y="675059"/>
            <a:ext cx="1438659" cy="1438659"/>
          </a:xfrm>
          <a:prstGeom prst="rect">
            <a:avLst/>
          </a:prstGeom>
        </p:spPr>
      </p:pic>
      <p:sp>
        <p:nvSpPr>
          <p:cNvPr id="156729057" name="Textfeld 15"/>
          <p:cNvSpPr txBox="1"/>
          <p:nvPr/>
        </p:nvSpPr>
        <p:spPr bwMode="auto">
          <a:xfrm>
            <a:off x="969639" y="4225368"/>
            <a:ext cx="3638770" cy="640115"/>
          </a:xfrm>
          <a:prstGeom prst="rect">
            <a:avLst/>
          </a:prstGeom>
          <a:noFill/>
        </p:spPr>
        <p:txBody>
          <a:bodyPr wrap="square" rtlCol="0">
            <a:spAutoFit/>
          </a:bodyPr>
          <a:lstStyle/>
          <a:p>
            <a:pPr algn="ctr">
              <a:defRPr/>
            </a:pPr>
            <a:r>
              <a:rPr lang="de-DE" sz="3600" b="1"/>
              <a:t>Rollenkarte</a:t>
            </a:r>
            <a:endParaRPr sz="2400" b="1"/>
          </a:p>
        </p:txBody>
      </p:sp>
      <p:pic>
        <p:nvPicPr>
          <p:cNvPr id="11" name="Grafik 10">
            <a:extLst>
              <a:ext uri="{FF2B5EF4-FFF2-40B4-BE49-F238E27FC236}">
                <a16:creationId xmlns:a16="http://schemas.microsoft.com/office/drawing/2014/main" id="{08DCBCAA-F8ED-413B-A0C3-03E65C95350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1078246" y="992104"/>
            <a:ext cx="3421348" cy="2851525"/>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5" name="Rechteck: abgerundete Ecken 4"/>
          <p:cNvSpPr/>
          <p:nvPr/>
        </p:nvSpPr>
        <p:spPr bwMode="auto">
          <a:xfrm>
            <a:off x="726338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2" name="Textfeld 1"/>
          <p:cNvSpPr txBox="1"/>
          <p:nvPr/>
        </p:nvSpPr>
        <p:spPr bwMode="auto">
          <a:xfrm>
            <a:off x="7381875" y="2185416"/>
            <a:ext cx="4048125" cy="830997"/>
          </a:xfrm>
          <a:prstGeom prst="rect">
            <a:avLst/>
          </a:prstGeom>
          <a:noFill/>
        </p:spPr>
        <p:txBody>
          <a:bodyPr wrap="square" rtlCol="0">
            <a:spAutoFit/>
          </a:bodyPr>
          <a:lstStyle/>
          <a:p>
            <a:pPr algn="ctr">
              <a:defRPr/>
            </a:pPr>
            <a:r>
              <a:rPr lang="de-DE" sz="2400"/>
              <a:t>Elternteil 1</a:t>
            </a:r>
            <a:endParaRPr/>
          </a:p>
          <a:p>
            <a:pPr algn="ctr">
              <a:defRPr/>
            </a:pPr>
            <a:r>
              <a:rPr lang="de-DE" sz="2400"/>
              <a:t>der betroffenen Person</a:t>
            </a:r>
            <a:endParaRPr/>
          </a:p>
        </p:txBody>
      </p:sp>
      <p:sp>
        <p:nvSpPr>
          <p:cNvPr id="3" name="Textfeld 2"/>
          <p:cNvSpPr txBox="1"/>
          <p:nvPr/>
        </p:nvSpPr>
        <p:spPr bwMode="auto">
          <a:xfrm>
            <a:off x="7263382" y="3039141"/>
            <a:ext cx="4163865" cy="1353348"/>
          </a:xfrm>
          <a:prstGeom prst="rect">
            <a:avLst/>
          </a:prstGeom>
          <a:noFill/>
        </p:spPr>
        <p:txBody>
          <a:bodyPr wrap="square" rtlCol="0">
            <a:spAutoFit/>
          </a:bodyPr>
          <a:lstStyle/>
          <a:p>
            <a:pPr algn="just">
              <a:lnSpc>
                <a:spcPct val="114999"/>
              </a:lnSpc>
              <a:defRPr/>
            </a:pPr>
            <a:r>
              <a:rPr lang="de-DE" sz="1200"/>
              <a:t>Dein Kind hat sich an dich gewandt. Es war ihm sehr peinlich, aber du bist froh, dass es auf dich zugekommen ist. Dir ist bereits aufgefallen, dass irgendetwas passiert sein muss, da es sich zurückgezogen hat. Als du es mehrfach angesprochen hast, was los sei, hat es sich abweisend verhalten. </a:t>
            </a:r>
            <a:endParaRPr sz="1200"/>
          </a:p>
          <a:p>
            <a:pPr algn="just">
              <a:lnSpc>
                <a:spcPct val="114999"/>
              </a:lnSpc>
              <a:defRPr/>
            </a:pPr>
            <a:endParaRPr sz="1200"/>
          </a:p>
        </p:txBody>
      </p:sp>
      <p:sp>
        <p:nvSpPr>
          <p:cNvPr id="6" name="Textfeld 5"/>
          <p:cNvSpPr txBox="1"/>
          <p:nvPr/>
        </p:nvSpPr>
        <p:spPr bwMode="auto">
          <a:xfrm>
            <a:off x="7791420" y="4192725"/>
            <a:ext cx="3223318" cy="369332"/>
          </a:xfrm>
          <a:prstGeom prst="rect">
            <a:avLst/>
          </a:prstGeom>
          <a:noFill/>
        </p:spPr>
        <p:txBody>
          <a:bodyPr wrap="none" rtlCol="0">
            <a:spAutoFit/>
          </a:bodyPr>
          <a:lstStyle/>
          <a:p>
            <a:pPr>
              <a:defRPr/>
            </a:pPr>
            <a:r>
              <a:rPr lang="de-DE"/>
              <a:t>Reflexionsfragen für deine Rolle:</a:t>
            </a:r>
            <a:endParaRPr/>
          </a:p>
        </p:txBody>
      </p:sp>
      <p:sp>
        <p:nvSpPr>
          <p:cNvPr id="7" name="Textfeld 6"/>
          <p:cNvSpPr txBox="1"/>
          <p:nvPr/>
        </p:nvSpPr>
        <p:spPr bwMode="auto">
          <a:xfrm>
            <a:off x="7321195" y="4676314"/>
            <a:ext cx="4048662" cy="1563660"/>
          </a:xfrm>
          <a:prstGeom prst="rect">
            <a:avLst/>
          </a:prstGeom>
          <a:noFill/>
        </p:spPr>
        <p:txBody>
          <a:bodyPr wrap="square" rtlCol="0">
            <a:spAutoFit/>
          </a:bodyPr>
          <a:lstStyle/>
          <a:p>
            <a:pPr marL="217793" lvl="0" indent="-217793" algn="just">
              <a:lnSpc>
                <a:spcPct val="114999"/>
              </a:lnSpc>
              <a:buFont typeface="Arial"/>
              <a:buChar char="•"/>
              <a:defRPr/>
            </a:pPr>
            <a:r>
              <a:rPr lang="de-DE" sz="1200"/>
              <a:t>Wie fühlst du dich jetzt?</a:t>
            </a:r>
            <a:endParaRPr sz="1200"/>
          </a:p>
          <a:p>
            <a:pPr marL="217793" lvl="0" indent="-217793" algn="just">
              <a:lnSpc>
                <a:spcPct val="114999"/>
              </a:lnSpc>
              <a:buFont typeface="Arial"/>
              <a:buChar char="•"/>
              <a:defRPr/>
            </a:pPr>
            <a:r>
              <a:rPr lang="de-DE" sz="1200"/>
              <a:t>Wie stehst du zu der Perso</a:t>
            </a:r>
            <a:r>
              <a:rPr lang="de-DE" sz="1200">
                <a:solidFill>
                  <a:schemeClr val="tx1"/>
                </a:solidFill>
              </a:rPr>
              <a:t>n, die den Kommentar verfasst hat?</a:t>
            </a:r>
            <a:endParaRPr sz="1200">
              <a:solidFill>
                <a:schemeClr val="tx1"/>
              </a:solidFill>
            </a:endParaRPr>
          </a:p>
          <a:p>
            <a:pPr marL="217793" lvl="0" indent="-217793" algn="just">
              <a:lnSpc>
                <a:spcPct val="114999"/>
              </a:lnSpc>
              <a:buFont typeface="Arial"/>
              <a:buChar char="•"/>
              <a:defRPr/>
            </a:pPr>
            <a:r>
              <a:rPr lang="de-DE" sz="1200">
                <a:solidFill>
                  <a:schemeClr val="tx1"/>
                </a:solidFill>
              </a:rPr>
              <a:t>Welche Erwartungen hast du an die Schule und ggf. an das Netzwerk?</a:t>
            </a:r>
            <a:endParaRPr sz="1200">
              <a:solidFill>
                <a:schemeClr val="tx1"/>
              </a:solidFill>
            </a:endParaRPr>
          </a:p>
          <a:p>
            <a:pPr marL="217793" lvl="0" indent="-217793" algn="just">
              <a:lnSpc>
                <a:spcPct val="114999"/>
              </a:lnSpc>
              <a:buFont typeface="Arial"/>
              <a:buChar char="•"/>
              <a:defRPr/>
            </a:pPr>
            <a:r>
              <a:rPr lang="de-DE" sz="1200">
                <a:solidFill>
                  <a:schemeClr val="tx1"/>
                </a:solidFill>
              </a:rPr>
              <a:t>Wirst du zukünftig etwas an deiner Erziehung änd</a:t>
            </a:r>
            <a:r>
              <a:rPr lang="de-DE" sz="1200"/>
              <a:t>ern?</a:t>
            </a:r>
            <a:endParaRPr sz="1200"/>
          </a:p>
          <a:p>
            <a:pPr marL="217793" indent="-217793" algn="just">
              <a:lnSpc>
                <a:spcPct val="114999"/>
              </a:lnSpc>
              <a:buFont typeface="Arial"/>
              <a:buChar char="•"/>
              <a:defRPr/>
            </a:pPr>
            <a:endParaRPr sz="1200"/>
          </a:p>
        </p:txBody>
      </p:sp>
      <p:sp>
        <p:nvSpPr>
          <p:cNvPr id="1984263445" name="Textfeld 15"/>
          <p:cNvSpPr txBox="1"/>
          <p:nvPr/>
        </p:nvSpPr>
        <p:spPr bwMode="auto">
          <a:xfrm>
            <a:off x="969639" y="4225368"/>
            <a:ext cx="3638770" cy="640115"/>
          </a:xfrm>
          <a:prstGeom prst="rect">
            <a:avLst/>
          </a:prstGeom>
          <a:noFill/>
        </p:spPr>
        <p:txBody>
          <a:bodyPr wrap="square" rtlCol="0">
            <a:spAutoFit/>
          </a:bodyPr>
          <a:lstStyle/>
          <a:p>
            <a:pPr algn="ctr">
              <a:defRPr/>
            </a:pPr>
            <a:r>
              <a:rPr lang="de-DE" sz="3600" b="1"/>
              <a:t>Rollenkarte</a:t>
            </a:r>
            <a:endParaRPr sz="2400" b="1"/>
          </a:p>
        </p:txBody>
      </p:sp>
      <p:pic>
        <p:nvPicPr>
          <p:cNvPr id="11" name="Grafik 10">
            <a:extLst>
              <a:ext uri="{FF2B5EF4-FFF2-40B4-BE49-F238E27FC236}">
                <a16:creationId xmlns:a16="http://schemas.microsoft.com/office/drawing/2014/main" id="{B70FC5A9-0D07-4699-B4EB-8F24F279C2C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078246" y="992104"/>
            <a:ext cx="3421348" cy="2851525"/>
          </a:xfrm>
          <a:prstGeom prst="rect">
            <a:avLst/>
          </a:prstGeom>
        </p:spPr>
      </p:pic>
      <p:pic>
        <p:nvPicPr>
          <p:cNvPr id="10" name="Grafik 9">
            <a:extLst>
              <a:ext uri="{FF2B5EF4-FFF2-40B4-BE49-F238E27FC236}">
                <a16:creationId xmlns:a16="http://schemas.microsoft.com/office/drawing/2014/main" id="{64ED4BEB-CD41-4DE5-BCAF-19CB1D4A0A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83749" y="735393"/>
            <a:ext cx="1438659" cy="1438659"/>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5" name="Rechteck: abgerundete Ecken 4"/>
          <p:cNvSpPr/>
          <p:nvPr/>
        </p:nvSpPr>
        <p:spPr bwMode="auto">
          <a:xfrm>
            <a:off x="726338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2" name="Textfeld 1"/>
          <p:cNvSpPr txBox="1"/>
          <p:nvPr/>
        </p:nvSpPr>
        <p:spPr bwMode="auto">
          <a:xfrm>
            <a:off x="7381875" y="2185416"/>
            <a:ext cx="4048125" cy="830997"/>
          </a:xfrm>
          <a:prstGeom prst="rect">
            <a:avLst/>
          </a:prstGeom>
          <a:noFill/>
        </p:spPr>
        <p:txBody>
          <a:bodyPr wrap="square" rtlCol="0">
            <a:spAutoFit/>
          </a:bodyPr>
          <a:lstStyle/>
          <a:p>
            <a:pPr algn="ctr">
              <a:defRPr/>
            </a:pPr>
            <a:r>
              <a:rPr lang="de-DE" sz="2400"/>
              <a:t>Elternteil 2</a:t>
            </a:r>
            <a:endParaRPr/>
          </a:p>
          <a:p>
            <a:pPr algn="ctr">
              <a:defRPr/>
            </a:pPr>
            <a:r>
              <a:rPr lang="de-DE" sz="2400"/>
              <a:t>der betroffenen Person</a:t>
            </a:r>
            <a:endParaRPr/>
          </a:p>
        </p:txBody>
      </p:sp>
      <p:sp>
        <p:nvSpPr>
          <p:cNvPr id="3" name="Textfeld 2"/>
          <p:cNvSpPr txBox="1"/>
          <p:nvPr/>
        </p:nvSpPr>
        <p:spPr bwMode="auto">
          <a:xfrm>
            <a:off x="7263380" y="3039139"/>
            <a:ext cx="4164187" cy="1353348"/>
          </a:xfrm>
          <a:prstGeom prst="rect">
            <a:avLst/>
          </a:prstGeom>
          <a:noFill/>
        </p:spPr>
        <p:txBody>
          <a:bodyPr wrap="square" rtlCol="0">
            <a:spAutoFit/>
          </a:bodyPr>
          <a:lstStyle/>
          <a:p>
            <a:pPr algn="just">
              <a:lnSpc>
                <a:spcPct val="114999"/>
              </a:lnSpc>
              <a:defRPr/>
            </a:pPr>
            <a:r>
              <a:rPr lang="de-DE" sz="1200"/>
              <a:t>Euer Kind hat sich an euch gewandt. Du bist schockiert darüber, was passiert ist und wie die Personen im Netz miteinander reden. Du wunderst dich darüber, d</a:t>
            </a:r>
            <a:r>
              <a:rPr lang="de-DE" sz="1200">
                <a:solidFill>
                  <a:schemeClr val="tx1"/>
                </a:solidFill>
              </a:rPr>
              <a:t>ass es keine stärkeren Kontrollmechanismen gibt und das einfach jede*r alles ins Netz schreiben kann. </a:t>
            </a:r>
            <a:endParaRPr sz="1200">
              <a:solidFill>
                <a:schemeClr val="tx1"/>
              </a:solidFill>
            </a:endParaRPr>
          </a:p>
          <a:p>
            <a:pPr algn="just">
              <a:lnSpc>
                <a:spcPct val="114999"/>
              </a:lnSpc>
              <a:defRPr/>
            </a:pPr>
            <a:endParaRPr sz="1200">
              <a:solidFill>
                <a:schemeClr val="tx1"/>
              </a:solidFill>
            </a:endParaRPr>
          </a:p>
        </p:txBody>
      </p:sp>
      <p:sp>
        <p:nvSpPr>
          <p:cNvPr id="6" name="Textfeld 5"/>
          <p:cNvSpPr txBox="1"/>
          <p:nvPr/>
        </p:nvSpPr>
        <p:spPr bwMode="auto">
          <a:xfrm>
            <a:off x="7791421" y="4211796"/>
            <a:ext cx="3223318" cy="369332"/>
          </a:xfrm>
          <a:prstGeom prst="rect">
            <a:avLst/>
          </a:prstGeom>
          <a:noFill/>
        </p:spPr>
        <p:txBody>
          <a:bodyPr wrap="none" rtlCol="0">
            <a:spAutoFit/>
          </a:bodyPr>
          <a:lstStyle/>
          <a:p>
            <a:pPr>
              <a:defRPr/>
            </a:pPr>
            <a:r>
              <a:rPr lang="de-DE" dirty="0"/>
              <a:t>Reflexionsfragen für deine Rolle:</a:t>
            </a:r>
            <a:endParaRPr dirty="0"/>
          </a:p>
        </p:txBody>
      </p:sp>
      <p:sp>
        <p:nvSpPr>
          <p:cNvPr id="7" name="Textfeld 6"/>
          <p:cNvSpPr txBox="1"/>
          <p:nvPr/>
        </p:nvSpPr>
        <p:spPr bwMode="auto">
          <a:xfrm>
            <a:off x="7321195" y="4676313"/>
            <a:ext cx="4048625" cy="1563660"/>
          </a:xfrm>
          <a:prstGeom prst="rect">
            <a:avLst/>
          </a:prstGeom>
          <a:noFill/>
        </p:spPr>
        <p:txBody>
          <a:bodyPr wrap="square" rtlCol="0">
            <a:spAutoFit/>
          </a:bodyPr>
          <a:lstStyle/>
          <a:p>
            <a:pPr marL="206778" lvl="0" indent="-206778" algn="just">
              <a:lnSpc>
                <a:spcPct val="114999"/>
              </a:lnSpc>
              <a:buFont typeface="Arial"/>
              <a:buChar char="•"/>
              <a:defRPr/>
            </a:pPr>
            <a:r>
              <a:rPr lang="de-DE" sz="1200"/>
              <a:t>Wie fühlst du dich jetzt?</a:t>
            </a:r>
            <a:endParaRPr sz="1200"/>
          </a:p>
          <a:p>
            <a:pPr marL="206778" lvl="0" indent="-206778" algn="just">
              <a:lnSpc>
                <a:spcPct val="114999"/>
              </a:lnSpc>
              <a:buFont typeface="Arial"/>
              <a:buChar char="•"/>
              <a:defRPr/>
            </a:pPr>
            <a:r>
              <a:rPr lang="de-DE" sz="1200"/>
              <a:t>Wie stehst du zu der </a:t>
            </a:r>
            <a:r>
              <a:rPr lang="de-DE" sz="1200">
                <a:solidFill>
                  <a:schemeClr val="tx1"/>
                </a:solidFill>
              </a:rPr>
              <a:t>Person, die den Kommentar verfasst hat?</a:t>
            </a:r>
            <a:endParaRPr sz="1200">
              <a:solidFill>
                <a:schemeClr val="tx1"/>
              </a:solidFill>
            </a:endParaRPr>
          </a:p>
          <a:p>
            <a:pPr marL="206778" lvl="0" indent="-206778" algn="just">
              <a:lnSpc>
                <a:spcPct val="114999"/>
              </a:lnSpc>
              <a:buFont typeface="Arial"/>
              <a:buChar char="•"/>
              <a:defRPr/>
            </a:pPr>
            <a:r>
              <a:rPr lang="de-DE" sz="1200">
                <a:solidFill>
                  <a:schemeClr val="tx1"/>
                </a:solidFill>
              </a:rPr>
              <a:t>Welche Erwartungen hast du an die Schule und ggf. an das Netzwerk?</a:t>
            </a:r>
            <a:endParaRPr sz="1200">
              <a:solidFill>
                <a:schemeClr val="tx1"/>
              </a:solidFill>
            </a:endParaRPr>
          </a:p>
          <a:p>
            <a:pPr marL="206778" lvl="0" indent="-206778" algn="just">
              <a:lnSpc>
                <a:spcPct val="114999"/>
              </a:lnSpc>
              <a:buFont typeface="Arial"/>
              <a:buChar char="•"/>
              <a:defRPr/>
            </a:pPr>
            <a:r>
              <a:rPr lang="de-DE" sz="1200">
                <a:solidFill>
                  <a:schemeClr val="tx1"/>
                </a:solidFill>
              </a:rPr>
              <a:t>Wirst du zukünftig etwas an deiner E</a:t>
            </a:r>
            <a:r>
              <a:rPr lang="de-DE" sz="1200"/>
              <a:t>rziehung ändern?</a:t>
            </a:r>
            <a:endParaRPr sz="1200"/>
          </a:p>
          <a:p>
            <a:pPr marL="206778" indent="-206778" algn="just">
              <a:lnSpc>
                <a:spcPct val="114999"/>
              </a:lnSpc>
              <a:buFont typeface="Arial"/>
              <a:buChar char="•"/>
              <a:defRPr/>
            </a:pPr>
            <a:endParaRPr sz="1200"/>
          </a:p>
        </p:txBody>
      </p:sp>
      <p:sp>
        <p:nvSpPr>
          <p:cNvPr id="616235910" name="Textfeld 15"/>
          <p:cNvSpPr txBox="1"/>
          <p:nvPr/>
        </p:nvSpPr>
        <p:spPr bwMode="auto">
          <a:xfrm>
            <a:off x="969639" y="4225368"/>
            <a:ext cx="3638770" cy="640115"/>
          </a:xfrm>
          <a:prstGeom prst="rect">
            <a:avLst/>
          </a:prstGeom>
          <a:noFill/>
        </p:spPr>
        <p:txBody>
          <a:bodyPr wrap="square" rtlCol="0">
            <a:spAutoFit/>
          </a:bodyPr>
          <a:lstStyle/>
          <a:p>
            <a:pPr algn="ctr">
              <a:defRPr/>
            </a:pPr>
            <a:r>
              <a:rPr lang="de-DE" sz="3600" b="1"/>
              <a:t>Rollenkarte</a:t>
            </a:r>
            <a:endParaRPr sz="2400" b="1"/>
          </a:p>
        </p:txBody>
      </p:sp>
      <p:pic>
        <p:nvPicPr>
          <p:cNvPr id="11" name="Grafik 10">
            <a:extLst>
              <a:ext uri="{FF2B5EF4-FFF2-40B4-BE49-F238E27FC236}">
                <a16:creationId xmlns:a16="http://schemas.microsoft.com/office/drawing/2014/main" id="{4B64020C-B9D3-4977-813F-6C13570A7DD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078246" y="992104"/>
            <a:ext cx="3421348" cy="2851525"/>
          </a:xfrm>
          <a:prstGeom prst="rect">
            <a:avLst/>
          </a:prstGeom>
        </p:spPr>
      </p:pic>
      <p:pic>
        <p:nvPicPr>
          <p:cNvPr id="12" name="Grafik 11">
            <a:extLst>
              <a:ext uri="{FF2B5EF4-FFF2-40B4-BE49-F238E27FC236}">
                <a16:creationId xmlns:a16="http://schemas.microsoft.com/office/drawing/2014/main" id="{C9F51782-D40B-4667-BCC5-FC55A0E708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683749" y="735393"/>
            <a:ext cx="1438659" cy="1438659"/>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5" name="Rechteck: abgerundete Ecken 4"/>
          <p:cNvSpPr/>
          <p:nvPr/>
        </p:nvSpPr>
        <p:spPr bwMode="auto">
          <a:xfrm>
            <a:off x="726338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2" name="Textfeld 1"/>
          <p:cNvSpPr txBox="1"/>
          <p:nvPr/>
        </p:nvSpPr>
        <p:spPr bwMode="auto">
          <a:xfrm>
            <a:off x="7381875" y="2185416"/>
            <a:ext cx="4048125" cy="830997"/>
          </a:xfrm>
          <a:prstGeom prst="rect">
            <a:avLst/>
          </a:prstGeom>
          <a:noFill/>
        </p:spPr>
        <p:txBody>
          <a:bodyPr wrap="square" rtlCol="0">
            <a:spAutoFit/>
          </a:bodyPr>
          <a:lstStyle/>
          <a:p>
            <a:pPr algn="ctr">
              <a:defRPr/>
            </a:pPr>
            <a:r>
              <a:rPr lang="de-DE" sz="2400"/>
              <a:t>Elternteil 1</a:t>
            </a:r>
            <a:endParaRPr/>
          </a:p>
          <a:p>
            <a:pPr algn="ctr">
              <a:defRPr/>
            </a:pPr>
            <a:r>
              <a:rPr lang="de-DE" sz="2400"/>
              <a:t>des Trolls</a:t>
            </a:r>
            <a:endParaRPr/>
          </a:p>
        </p:txBody>
      </p:sp>
      <p:sp>
        <p:nvSpPr>
          <p:cNvPr id="3" name="Textfeld 2"/>
          <p:cNvSpPr txBox="1"/>
          <p:nvPr/>
        </p:nvSpPr>
        <p:spPr bwMode="auto">
          <a:xfrm>
            <a:off x="7263380" y="3039139"/>
            <a:ext cx="4164619" cy="1353348"/>
          </a:xfrm>
          <a:prstGeom prst="rect">
            <a:avLst/>
          </a:prstGeom>
          <a:noFill/>
        </p:spPr>
        <p:txBody>
          <a:bodyPr wrap="square" rtlCol="0">
            <a:spAutoFit/>
          </a:bodyPr>
          <a:lstStyle/>
          <a:p>
            <a:pPr algn="just">
              <a:lnSpc>
                <a:spcPct val="114999"/>
              </a:lnSpc>
              <a:defRPr/>
            </a:pPr>
            <a:r>
              <a:rPr lang="de-DE" sz="1200"/>
              <a:t>Die Einrichtungsle</a:t>
            </a:r>
            <a:r>
              <a:rPr lang="de-DE" sz="1200">
                <a:solidFill>
                  <a:schemeClr val="tx1"/>
                </a:solidFill>
              </a:rPr>
              <a:t>itung hat dich über das Verhalten von deinem Kind informiert. Du bist schockiert über das Verhalten, da du dein Kind so nicht kennst. Du nimmst die Sache ernst und hast aktiv das Gespräch mit deinem Kind gesucht, bevor ihr zu der Sit</a:t>
            </a:r>
            <a:r>
              <a:rPr lang="de-DE" sz="1200"/>
              <a:t>zung gekommen seid.</a:t>
            </a:r>
            <a:endParaRPr sz="1200"/>
          </a:p>
          <a:p>
            <a:pPr algn="just">
              <a:lnSpc>
                <a:spcPct val="114999"/>
              </a:lnSpc>
              <a:defRPr/>
            </a:pPr>
            <a:endParaRPr sz="1200"/>
          </a:p>
        </p:txBody>
      </p:sp>
      <p:sp>
        <p:nvSpPr>
          <p:cNvPr id="6" name="Textfeld 5"/>
          <p:cNvSpPr txBox="1"/>
          <p:nvPr/>
        </p:nvSpPr>
        <p:spPr bwMode="auto">
          <a:xfrm>
            <a:off x="7791421" y="4211796"/>
            <a:ext cx="3223318" cy="369332"/>
          </a:xfrm>
          <a:prstGeom prst="rect">
            <a:avLst/>
          </a:prstGeom>
          <a:noFill/>
        </p:spPr>
        <p:txBody>
          <a:bodyPr wrap="none" rtlCol="0">
            <a:spAutoFit/>
          </a:bodyPr>
          <a:lstStyle/>
          <a:p>
            <a:pPr>
              <a:defRPr/>
            </a:pPr>
            <a:r>
              <a:rPr lang="de-DE" dirty="0"/>
              <a:t>Reflexionsfragen für deine Rolle:</a:t>
            </a:r>
            <a:endParaRPr dirty="0"/>
          </a:p>
        </p:txBody>
      </p:sp>
      <p:sp>
        <p:nvSpPr>
          <p:cNvPr id="7" name="Textfeld 6"/>
          <p:cNvSpPr txBox="1"/>
          <p:nvPr/>
        </p:nvSpPr>
        <p:spPr bwMode="auto">
          <a:xfrm>
            <a:off x="7321196" y="4676315"/>
            <a:ext cx="4048447" cy="1353348"/>
          </a:xfrm>
          <a:prstGeom prst="rect">
            <a:avLst/>
          </a:prstGeom>
          <a:noFill/>
        </p:spPr>
        <p:txBody>
          <a:bodyPr wrap="square" rtlCol="0">
            <a:spAutoFit/>
          </a:bodyPr>
          <a:lstStyle/>
          <a:p>
            <a:pPr marL="217793" lvl="0" indent="-217793" algn="just">
              <a:lnSpc>
                <a:spcPct val="114999"/>
              </a:lnSpc>
              <a:buFont typeface="Arial"/>
              <a:buChar char="•"/>
              <a:defRPr/>
            </a:pPr>
            <a:r>
              <a:rPr lang="de-DE" sz="1200" b="0" i="0" u="none" strike="noStrike" cap="none" spc="0">
                <a:solidFill/>
                <a:latin typeface="Calibri"/>
                <a:ea typeface="Calibri"/>
                <a:cs typeface="Calibri"/>
              </a:rPr>
              <a:t>Wie fühlst du dich jetzt?</a:t>
            </a:r>
            <a:endParaRPr sz="1200"/>
          </a:p>
          <a:p>
            <a:pPr marL="217793" lvl="0" indent="-217793" algn="just">
              <a:lnSpc>
                <a:spcPct val="114999"/>
              </a:lnSpc>
              <a:buFont typeface="Arial"/>
              <a:buChar char="•"/>
              <a:defRPr/>
            </a:pPr>
            <a:r>
              <a:rPr lang="de-DE" sz="1200" b="0" i="0" u="none" strike="noStrike" cap="none" spc="0">
                <a:solidFill/>
                <a:latin typeface="Calibri"/>
                <a:ea typeface="Calibri"/>
                <a:cs typeface="Calibri"/>
              </a:rPr>
              <a:t>Wie stehst du zu deinem Kind?</a:t>
            </a:r>
            <a:endParaRPr sz="1200"/>
          </a:p>
          <a:p>
            <a:pPr marL="217793" lvl="0" indent="-217793" algn="just">
              <a:lnSpc>
                <a:spcPct val="114999"/>
              </a:lnSpc>
              <a:buFont typeface="Arial"/>
              <a:buChar char="•"/>
              <a:defRPr/>
            </a:pPr>
            <a:r>
              <a:rPr lang="de-DE" sz="1200" b="0" i="0" u="none" strike="noStrike" cap="none" spc="0">
                <a:solidFill/>
                <a:latin typeface="Calibri"/>
                <a:ea typeface="Calibri"/>
                <a:cs typeface="Calibri"/>
              </a:rPr>
              <a:t>Sollte es Konsequenzen geben?</a:t>
            </a:r>
            <a:endParaRPr sz="1200"/>
          </a:p>
          <a:p>
            <a:pPr marL="217793" lvl="0" indent="-217793" algn="just">
              <a:lnSpc>
                <a:spcPct val="114999"/>
              </a:lnSpc>
              <a:buFont typeface="Arial"/>
              <a:buChar char="•"/>
              <a:defRPr/>
            </a:pPr>
            <a:r>
              <a:rPr lang="de-DE" sz="1200" b="0" i="0" u="none" strike="noStrike" cap="none" spc="0">
                <a:solidFill/>
                <a:latin typeface="Calibri"/>
                <a:ea typeface="Calibri"/>
                <a:cs typeface="Calibri"/>
              </a:rPr>
              <a:t>Wie sollten diese Konsequenzen aussehen?</a:t>
            </a:r>
            <a:endParaRPr sz="1200"/>
          </a:p>
          <a:p>
            <a:pPr marL="217793" lvl="0" indent="-217793" algn="just">
              <a:lnSpc>
                <a:spcPct val="114999"/>
              </a:lnSpc>
              <a:buFont typeface="Arial"/>
              <a:buChar char="•"/>
              <a:defRPr/>
            </a:pPr>
            <a:r>
              <a:rPr lang="de-DE" sz="1200" b="0" i="0" u="none" strike="noStrike" cap="none" spc="0">
                <a:solidFill/>
                <a:latin typeface="Calibri"/>
                <a:ea typeface="Calibri"/>
                <a:cs typeface="Calibri"/>
              </a:rPr>
              <a:t>Wirst du zukünftig etwas in der Erziehung ändern?</a:t>
            </a:r>
            <a:endParaRPr sz="1200"/>
          </a:p>
          <a:p>
            <a:pPr marL="217793" indent="-217793" algn="just">
              <a:lnSpc>
                <a:spcPct val="114999"/>
              </a:lnSpc>
              <a:buFont typeface="Arial"/>
              <a:buChar char="•"/>
              <a:defRPr/>
            </a:pPr>
            <a:endParaRPr sz="1200" b="0" i="0" u="none" strike="noStrike" cap="none" spc="0">
              <a:solidFill/>
              <a:latin typeface="Calibri"/>
              <a:ea typeface="Calibri"/>
              <a:cs typeface="Calibri"/>
            </a:endParaRPr>
          </a:p>
        </p:txBody>
      </p:sp>
      <p:sp>
        <p:nvSpPr>
          <p:cNvPr id="9398168" name="Textfeld 15"/>
          <p:cNvSpPr txBox="1"/>
          <p:nvPr/>
        </p:nvSpPr>
        <p:spPr bwMode="auto">
          <a:xfrm>
            <a:off x="969639" y="4225368"/>
            <a:ext cx="3638806" cy="640115"/>
          </a:xfrm>
          <a:prstGeom prst="rect">
            <a:avLst/>
          </a:prstGeom>
          <a:noFill/>
        </p:spPr>
        <p:txBody>
          <a:bodyPr wrap="square" rtlCol="0">
            <a:spAutoFit/>
          </a:bodyPr>
          <a:lstStyle/>
          <a:p>
            <a:pPr algn="ctr">
              <a:defRPr/>
            </a:pPr>
            <a:r>
              <a:rPr lang="de-DE" sz="3600" b="1"/>
              <a:t>Rollenkarte</a:t>
            </a:r>
            <a:endParaRPr sz="2400" b="1"/>
          </a:p>
        </p:txBody>
      </p:sp>
      <p:pic>
        <p:nvPicPr>
          <p:cNvPr id="11" name="Grafik 10">
            <a:extLst>
              <a:ext uri="{FF2B5EF4-FFF2-40B4-BE49-F238E27FC236}">
                <a16:creationId xmlns:a16="http://schemas.microsoft.com/office/drawing/2014/main" id="{A6D26250-8958-4215-BEB9-7B8A5F4A3C2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078246" y="992104"/>
            <a:ext cx="3421348" cy="2851525"/>
          </a:xfrm>
          <a:prstGeom prst="rect">
            <a:avLst/>
          </a:prstGeom>
        </p:spPr>
      </p:pic>
      <p:pic>
        <p:nvPicPr>
          <p:cNvPr id="10" name="Grafik 9">
            <a:extLst>
              <a:ext uri="{FF2B5EF4-FFF2-40B4-BE49-F238E27FC236}">
                <a16:creationId xmlns:a16="http://schemas.microsoft.com/office/drawing/2014/main" id="{6905EFAF-C92C-4FB3-A516-640A9F9885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83750" y="724031"/>
            <a:ext cx="1438659" cy="1438659"/>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5" name="Rechteck: abgerundete Ecken 4"/>
          <p:cNvSpPr/>
          <p:nvPr/>
        </p:nvSpPr>
        <p:spPr bwMode="auto">
          <a:xfrm>
            <a:off x="726338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2" name="Textfeld 1"/>
          <p:cNvSpPr txBox="1"/>
          <p:nvPr/>
        </p:nvSpPr>
        <p:spPr bwMode="auto">
          <a:xfrm>
            <a:off x="7381875" y="2185416"/>
            <a:ext cx="4048125" cy="830997"/>
          </a:xfrm>
          <a:prstGeom prst="rect">
            <a:avLst/>
          </a:prstGeom>
          <a:noFill/>
        </p:spPr>
        <p:txBody>
          <a:bodyPr wrap="square" rtlCol="0">
            <a:spAutoFit/>
          </a:bodyPr>
          <a:lstStyle/>
          <a:p>
            <a:pPr algn="ctr">
              <a:defRPr/>
            </a:pPr>
            <a:r>
              <a:rPr lang="de-DE" sz="2400"/>
              <a:t>Elternteil 2</a:t>
            </a:r>
            <a:endParaRPr/>
          </a:p>
          <a:p>
            <a:pPr algn="ctr">
              <a:defRPr/>
            </a:pPr>
            <a:r>
              <a:rPr lang="de-DE" sz="2400"/>
              <a:t>des Trolls</a:t>
            </a:r>
            <a:endParaRPr/>
          </a:p>
        </p:txBody>
      </p:sp>
      <p:sp>
        <p:nvSpPr>
          <p:cNvPr id="3" name="Textfeld 2"/>
          <p:cNvSpPr txBox="1"/>
          <p:nvPr/>
        </p:nvSpPr>
        <p:spPr bwMode="auto">
          <a:xfrm>
            <a:off x="7263380" y="3039139"/>
            <a:ext cx="4164079" cy="1143035"/>
          </a:xfrm>
          <a:prstGeom prst="rect">
            <a:avLst/>
          </a:prstGeom>
          <a:noFill/>
        </p:spPr>
        <p:txBody>
          <a:bodyPr wrap="square" rtlCol="0">
            <a:spAutoFit/>
          </a:bodyPr>
          <a:lstStyle/>
          <a:p>
            <a:pPr algn="just">
              <a:lnSpc>
                <a:spcPct val="114999"/>
              </a:lnSpc>
              <a:defRPr/>
            </a:pPr>
            <a:r>
              <a:rPr lang="de-DE" sz="1200"/>
              <a:t>Du findest die Kommentare von deinem Kind gar nicht so schlimm, weil du es ähnlich siehst. Du nimmst die Sache trotzdem ernst, denkst jedoch, dass es sich</a:t>
            </a:r>
            <a:r>
              <a:rPr lang="de-DE" sz="1200">
                <a:solidFill>
                  <a:schemeClr val="tx1"/>
                </a:solidFill>
              </a:rPr>
              <a:t> hier nur um einen aus dem Ruder gelaufenen Scherz handelt. Du nimmst dein Kind in Schutz und versuchst die Situation herun</a:t>
            </a:r>
            <a:r>
              <a:rPr lang="de-DE" sz="1200"/>
              <a:t>ter zu spielen.</a:t>
            </a:r>
            <a:endParaRPr sz="1200"/>
          </a:p>
        </p:txBody>
      </p:sp>
      <p:sp>
        <p:nvSpPr>
          <p:cNvPr id="6" name="Textfeld 5"/>
          <p:cNvSpPr txBox="1"/>
          <p:nvPr/>
        </p:nvSpPr>
        <p:spPr bwMode="auto">
          <a:xfrm>
            <a:off x="7791421" y="4140391"/>
            <a:ext cx="3223318" cy="369332"/>
          </a:xfrm>
          <a:prstGeom prst="rect">
            <a:avLst/>
          </a:prstGeom>
          <a:noFill/>
        </p:spPr>
        <p:txBody>
          <a:bodyPr wrap="none" rtlCol="0">
            <a:spAutoFit/>
          </a:bodyPr>
          <a:lstStyle/>
          <a:p>
            <a:pPr>
              <a:defRPr/>
            </a:pPr>
            <a:r>
              <a:rPr lang="de-DE"/>
              <a:t>Reflexionsfragen für deine Rolle:</a:t>
            </a:r>
            <a:endParaRPr/>
          </a:p>
        </p:txBody>
      </p:sp>
      <p:sp>
        <p:nvSpPr>
          <p:cNvPr id="7" name="Textfeld 6"/>
          <p:cNvSpPr txBox="1"/>
          <p:nvPr/>
        </p:nvSpPr>
        <p:spPr bwMode="auto">
          <a:xfrm>
            <a:off x="7321196" y="4676315"/>
            <a:ext cx="4048303" cy="1353348"/>
          </a:xfrm>
          <a:prstGeom prst="rect">
            <a:avLst/>
          </a:prstGeom>
          <a:noFill/>
        </p:spPr>
        <p:txBody>
          <a:bodyPr wrap="square" rtlCol="0">
            <a:spAutoFit/>
          </a:bodyPr>
          <a:lstStyle/>
          <a:p>
            <a:pPr marL="217793" lvl="0" indent="-217793" algn="just">
              <a:lnSpc>
                <a:spcPct val="114999"/>
              </a:lnSpc>
              <a:buFont typeface="Arial"/>
              <a:buChar char="•"/>
              <a:defRPr/>
            </a:pPr>
            <a:r>
              <a:rPr lang="de-DE" sz="1200"/>
              <a:t>Wie fühlst du dich jetzt?</a:t>
            </a:r>
            <a:endParaRPr sz="1200"/>
          </a:p>
          <a:p>
            <a:pPr marL="217793" lvl="0" indent="-217793" algn="just">
              <a:lnSpc>
                <a:spcPct val="114999"/>
              </a:lnSpc>
              <a:buFont typeface="Arial"/>
              <a:buChar char="•"/>
              <a:defRPr/>
            </a:pPr>
            <a:r>
              <a:rPr lang="de-DE" sz="1200"/>
              <a:t>Wie stehst du zu deinem Kind?</a:t>
            </a:r>
            <a:endParaRPr sz="1200"/>
          </a:p>
          <a:p>
            <a:pPr marL="217793" lvl="0" indent="-217793" algn="just">
              <a:lnSpc>
                <a:spcPct val="114999"/>
              </a:lnSpc>
              <a:buFont typeface="Arial"/>
              <a:buChar char="•"/>
              <a:defRPr/>
            </a:pPr>
            <a:r>
              <a:rPr lang="de-DE" sz="1200"/>
              <a:t>Sollte es Konsequenzen geben?</a:t>
            </a:r>
            <a:endParaRPr sz="1200"/>
          </a:p>
          <a:p>
            <a:pPr marL="217793" lvl="0" indent="-217793" algn="just">
              <a:lnSpc>
                <a:spcPct val="114999"/>
              </a:lnSpc>
              <a:buFont typeface="Arial"/>
              <a:buChar char="•"/>
              <a:defRPr/>
            </a:pPr>
            <a:r>
              <a:rPr lang="de-DE" sz="1200"/>
              <a:t>Wie sollten diese Konsequenzen aussehen?</a:t>
            </a:r>
            <a:endParaRPr sz="1200"/>
          </a:p>
          <a:p>
            <a:pPr marL="217793" lvl="0" indent="-217793" algn="just">
              <a:lnSpc>
                <a:spcPct val="114999"/>
              </a:lnSpc>
              <a:buFont typeface="Arial"/>
              <a:buChar char="•"/>
              <a:defRPr/>
            </a:pPr>
            <a:r>
              <a:rPr lang="de-DE" sz="1200"/>
              <a:t>Wirst du zukünftig etwas in der Erziehung ändern?</a:t>
            </a:r>
            <a:endParaRPr sz="1200"/>
          </a:p>
          <a:p>
            <a:pPr marL="217793" indent="-217793" algn="just">
              <a:lnSpc>
                <a:spcPct val="114999"/>
              </a:lnSpc>
              <a:buFont typeface="Arial"/>
              <a:buChar char="•"/>
              <a:defRPr/>
            </a:pPr>
            <a:endParaRPr sz="1200"/>
          </a:p>
        </p:txBody>
      </p:sp>
      <p:sp>
        <p:nvSpPr>
          <p:cNvPr id="84729464" name="Textfeld 15"/>
          <p:cNvSpPr txBox="1"/>
          <p:nvPr/>
        </p:nvSpPr>
        <p:spPr bwMode="auto">
          <a:xfrm>
            <a:off x="969639" y="4225368"/>
            <a:ext cx="3638806" cy="640115"/>
          </a:xfrm>
          <a:prstGeom prst="rect">
            <a:avLst/>
          </a:prstGeom>
          <a:noFill/>
        </p:spPr>
        <p:txBody>
          <a:bodyPr wrap="square" rtlCol="0">
            <a:spAutoFit/>
          </a:bodyPr>
          <a:lstStyle/>
          <a:p>
            <a:pPr algn="ctr">
              <a:defRPr/>
            </a:pPr>
            <a:r>
              <a:rPr lang="de-DE" sz="3600" b="1"/>
              <a:t>Rollenkarte</a:t>
            </a:r>
            <a:endParaRPr sz="2400" b="1"/>
          </a:p>
        </p:txBody>
      </p:sp>
      <p:pic>
        <p:nvPicPr>
          <p:cNvPr id="11" name="Grafik 10">
            <a:extLst>
              <a:ext uri="{FF2B5EF4-FFF2-40B4-BE49-F238E27FC236}">
                <a16:creationId xmlns:a16="http://schemas.microsoft.com/office/drawing/2014/main" id="{864B8E39-A24A-4278-A688-349E419A14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078246" y="992104"/>
            <a:ext cx="3421348" cy="2851525"/>
          </a:xfrm>
          <a:prstGeom prst="rect">
            <a:avLst/>
          </a:prstGeom>
        </p:spPr>
      </p:pic>
      <p:pic>
        <p:nvPicPr>
          <p:cNvPr id="12" name="Grafik 11">
            <a:extLst>
              <a:ext uri="{FF2B5EF4-FFF2-40B4-BE49-F238E27FC236}">
                <a16:creationId xmlns:a16="http://schemas.microsoft.com/office/drawing/2014/main" id="{6242516C-4B88-45AF-883C-DAD67D4C87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683750" y="724031"/>
            <a:ext cx="1438659" cy="1438659"/>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a:solidFill>
                <a:schemeClr val="tx1"/>
              </a:solidFill>
            </a:endParaRPr>
          </a:p>
        </p:txBody>
      </p:sp>
      <p:sp>
        <p:nvSpPr>
          <p:cNvPr id="5" name="Rechteck: abgerundete Ecken 4"/>
          <p:cNvSpPr/>
          <p:nvPr/>
        </p:nvSpPr>
        <p:spPr bwMode="auto">
          <a:xfrm>
            <a:off x="726338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a:solidFill>
                <a:schemeClr val="tx1"/>
              </a:solidFill>
            </a:endParaRPr>
          </a:p>
        </p:txBody>
      </p:sp>
      <p:sp>
        <p:nvSpPr>
          <p:cNvPr id="1104426656" name="Textfeld 10"/>
          <p:cNvSpPr txBox="1"/>
          <p:nvPr/>
        </p:nvSpPr>
        <p:spPr bwMode="auto">
          <a:xfrm>
            <a:off x="7405455" y="831422"/>
            <a:ext cx="4050787" cy="914435"/>
          </a:xfrm>
          <a:prstGeom prst="rect">
            <a:avLst/>
          </a:prstGeom>
          <a:noFill/>
        </p:spPr>
        <p:txBody>
          <a:bodyPr wrap="square" rtlCol="0">
            <a:spAutoFit/>
          </a:bodyPr>
          <a:lstStyle/>
          <a:p>
            <a:pPr algn="ctr">
              <a:defRPr/>
            </a:pPr>
            <a:r>
              <a:rPr>
                <a:solidFill>
                  <a:schemeClr val="tx1"/>
                </a:solidFill>
              </a:rPr>
              <a:t>Deine eigene Rolle:</a:t>
            </a:r>
          </a:p>
          <a:p>
            <a:pPr algn="ctr">
              <a:defRPr/>
            </a:pPr>
            <a:endParaRPr>
              <a:solidFill>
                <a:schemeClr val="tx1"/>
              </a:solidFill>
            </a:endParaRPr>
          </a:p>
          <a:p>
            <a:pPr algn="ctr">
              <a:defRPr/>
            </a:pPr>
            <a:r>
              <a:rPr>
                <a:solidFill>
                  <a:schemeClr val="tx1"/>
                </a:solidFill>
              </a:rPr>
              <a:t>————————————————</a:t>
            </a:r>
          </a:p>
        </p:txBody>
      </p:sp>
      <p:sp>
        <p:nvSpPr>
          <p:cNvPr id="1416800797" name="Textfeld 5"/>
          <p:cNvSpPr txBox="1"/>
          <p:nvPr/>
        </p:nvSpPr>
        <p:spPr bwMode="auto">
          <a:xfrm>
            <a:off x="7462333" y="4140390"/>
            <a:ext cx="3936999" cy="2188442"/>
          </a:xfrm>
          <a:prstGeom prst="rect">
            <a:avLst/>
          </a:prstGeom>
          <a:noFill/>
        </p:spPr>
        <p:txBody>
          <a:bodyPr wrap="square" rtlCol="0">
            <a:noAutofit/>
          </a:bodyPr>
          <a:lstStyle/>
          <a:p>
            <a:pPr algn="ctr">
              <a:defRPr/>
            </a:pPr>
            <a:r>
              <a:rPr lang="de-DE">
                <a:solidFill>
                  <a:schemeClr val="tx1"/>
                </a:solidFill>
              </a:rPr>
              <a:t>Reflexionsfragen für deine Rolle:</a:t>
            </a:r>
            <a:endParaRPr>
              <a:solidFill>
                <a:schemeClr val="tx1"/>
              </a:solidFill>
            </a:endParaRPr>
          </a:p>
          <a:p>
            <a:pPr algn="ctr">
              <a:defRPr/>
            </a:pPr>
            <a:endParaRPr>
              <a:solidFill>
                <a:schemeClr val="tx1"/>
              </a:solidFill>
            </a:endParaRPr>
          </a:p>
          <a:p>
            <a:pPr algn="ctr">
              <a:lnSpc>
                <a:spcPct val="150000"/>
              </a:lnSpc>
              <a:defRPr/>
            </a:pPr>
            <a:r>
              <a:rPr lang="de-DE" sz="1200" b="0" i="0" u="none" strike="noStrike" cap="none" spc="0">
                <a:solidFill>
                  <a:schemeClr val="tx1"/>
                </a:solidFill>
                <a:latin typeface="+mn-lt"/>
                <a:ea typeface="+mn-ea"/>
                <a:cs typeface="+mn-cs"/>
              </a:rPr>
              <a:t>——————————————————————————————————————————————————————————————————————————————————————————————————————————————————————————————————————————————————————————————————</a:t>
            </a:r>
            <a:endParaRPr>
              <a:solidFill>
                <a:schemeClr val="tx1"/>
              </a:solidFill>
            </a:endParaRPr>
          </a:p>
        </p:txBody>
      </p:sp>
      <p:sp>
        <p:nvSpPr>
          <p:cNvPr id="91216507" name="Textfeld 1"/>
          <p:cNvSpPr txBox="1"/>
          <p:nvPr/>
        </p:nvSpPr>
        <p:spPr bwMode="auto">
          <a:xfrm>
            <a:off x="7381873" y="2068998"/>
            <a:ext cx="4063567" cy="2011716"/>
          </a:xfrm>
          <a:prstGeom prst="rect">
            <a:avLst/>
          </a:prstGeom>
          <a:noFill/>
        </p:spPr>
        <p:txBody>
          <a:bodyPr wrap="square" rtlCol="0">
            <a:spAutoFit/>
          </a:bodyPr>
          <a:lstStyle/>
          <a:p>
            <a:pPr algn="ctr">
              <a:defRPr/>
            </a:pPr>
            <a:r>
              <a:rPr>
                <a:solidFill>
                  <a:schemeClr val="tx1"/>
                </a:solidFill>
              </a:rPr>
              <a:t>Gedanken deiner Rolle:</a:t>
            </a:r>
          </a:p>
          <a:p>
            <a:pPr algn="ctr">
              <a:defRPr/>
            </a:pPr>
            <a:endParaRPr>
              <a:solidFill>
                <a:schemeClr val="tx1"/>
              </a:solidFill>
            </a:endParaRPr>
          </a:p>
          <a:p>
            <a:pPr algn="ctr">
              <a:lnSpc>
                <a:spcPct val="150000"/>
              </a:lnSpc>
              <a:defRPr/>
            </a:pPr>
            <a:r>
              <a:rPr sz="1000">
                <a:solidFill>
                  <a:schemeClr val="tx1"/>
                </a:solidFill>
              </a:rPr>
              <a:t>——————————————————————————————————————————————————————————————————————————————————————————————————————————————————————————————————————————————————————————————————————————————————————————————————————</a:t>
            </a:r>
            <a:endParaRPr>
              <a:solidFill>
                <a:schemeClr val="tx1"/>
              </a:solidFill>
            </a:endParaRPr>
          </a:p>
        </p:txBody>
      </p:sp>
      <p:sp>
        <p:nvSpPr>
          <p:cNvPr id="540129091" name="Textfeld 15"/>
          <p:cNvSpPr txBox="1"/>
          <p:nvPr/>
        </p:nvSpPr>
        <p:spPr bwMode="auto">
          <a:xfrm>
            <a:off x="969639" y="4225368"/>
            <a:ext cx="3638770" cy="640115"/>
          </a:xfrm>
          <a:prstGeom prst="rect">
            <a:avLst/>
          </a:prstGeom>
          <a:noFill/>
        </p:spPr>
        <p:txBody>
          <a:bodyPr wrap="square" rtlCol="0">
            <a:spAutoFit/>
          </a:bodyPr>
          <a:lstStyle/>
          <a:p>
            <a:pPr algn="ctr">
              <a:defRPr/>
            </a:pPr>
            <a:r>
              <a:rPr lang="de-DE" sz="3600" b="1">
                <a:solidFill>
                  <a:schemeClr val="tx1"/>
                </a:solidFill>
              </a:rPr>
              <a:t>Rollenkarte</a:t>
            </a:r>
            <a:endParaRPr sz="2400" b="1">
              <a:solidFill>
                <a:schemeClr val="tx1"/>
              </a:solidFill>
            </a:endParaRPr>
          </a:p>
        </p:txBody>
      </p:sp>
      <p:pic>
        <p:nvPicPr>
          <p:cNvPr id="9" name="Grafik 8">
            <a:extLst>
              <a:ext uri="{FF2B5EF4-FFF2-40B4-BE49-F238E27FC236}">
                <a16:creationId xmlns:a16="http://schemas.microsoft.com/office/drawing/2014/main" id="{FD407266-E5BC-4A07-9D13-D68A7CCEF8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078246" y="992104"/>
            <a:ext cx="3421348" cy="2851525"/>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a:solidFill>
                <a:schemeClr val="tx1"/>
              </a:solidFill>
            </a:endParaRPr>
          </a:p>
        </p:txBody>
      </p:sp>
      <p:sp>
        <p:nvSpPr>
          <p:cNvPr id="5" name="Rechteck: abgerundete Ecken 4"/>
          <p:cNvSpPr/>
          <p:nvPr/>
        </p:nvSpPr>
        <p:spPr bwMode="auto">
          <a:xfrm>
            <a:off x="726338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a:solidFill>
                <a:schemeClr val="tx1"/>
              </a:solidFill>
            </a:endParaRPr>
          </a:p>
        </p:txBody>
      </p:sp>
      <p:sp>
        <p:nvSpPr>
          <p:cNvPr id="1104775456" name="Textfeld 5"/>
          <p:cNvSpPr txBox="1"/>
          <p:nvPr/>
        </p:nvSpPr>
        <p:spPr bwMode="auto">
          <a:xfrm>
            <a:off x="7462332" y="4140390"/>
            <a:ext cx="3936999" cy="2188441"/>
          </a:xfrm>
          <a:prstGeom prst="rect">
            <a:avLst/>
          </a:prstGeom>
          <a:noFill/>
        </p:spPr>
        <p:txBody>
          <a:bodyPr wrap="square" rtlCol="0">
            <a:noAutofit/>
          </a:bodyPr>
          <a:lstStyle/>
          <a:p>
            <a:pPr algn="ctr">
              <a:defRPr/>
            </a:pPr>
            <a:r>
              <a:rPr lang="de-DE">
                <a:solidFill>
                  <a:schemeClr val="tx1"/>
                </a:solidFill>
              </a:rPr>
              <a:t>Reflexionsfragen für deine Rolle:</a:t>
            </a:r>
            <a:endParaRPr>
              <a:solidFill>
                <a:schemeClr val="tx1"/>
              </a:solidFill>
            </a:endParaRPr>
          </a:p>
          <a:p>
            <a:pPr algn="ctr">
              <a:defRPr/>
            </a:pPr>
            <a:endParaRPr>
              <a:solidFill>
                <a:schemeClr val="tx1"/>
              </a:solidFill>
            </a:endParaRPr>
          </a:p>
          <a:p>
            <a:pPr algn="ctr">
              <a:lnSpc>
                <a:spcPct val="150000"/>
              </a:lnSpc>
              <a:defRPr/>
            </a:pPr>
            <a:r>
              <a:rPr lang="de-DE" sz="1200" b="0" i="0" u="none" strike="noStrike" cap="none" spc="0">
                <a:solidFill>
                  <a:schemeClr val="tx1"/>
                </a:solidFill>
                <a:latin typeface="Calibri"/>
                <a:ea typeface="Arial"/>
                <a:cs typeface="Arial"/>
              </a:rPr>
              <a:t>——————————————————————————————————————————————————————————————————————————————————————————————————————————————————————————————————————————————————————————————————</a:t>
            </a:r>
            <a:endParaRPr>
              <a:solidFill>
                <a:schemeClr val="tx1"/>
              </a:solidFill>
            </a:endParaRPr>
          </a:p>
        </p:txBody>
      </p:sp>
      <p:sp>
        <p:nvSpPr>
          <p:cNvPr id="1834101717" name="Textfeld 1"/>
          <p:cNvSpPr txBox="1"/>
          <p:nvPr/>
        </p:nvSpPr>
        <p:spPr bwMode="auto">
          <a:xfrm>
            <a:off x="7381873" y="2068997"/>
            <a:ext cx="4063603" cy="2011716"/>
          </a:xfrm>
          <a:prstGeom prst="rect">
            <a:avLst/>
          </a:prstGeom>
          <a:noFill/>
        </p:spPr>
        <p:txBody>
          <a:bodyPr wrap="square" rtlCol="0">
            <a:spAutoFit/>
          </a:bodyPr>
          <a:lstStyle/>
          <a:p>
            <a:pPr algn="ctr">
              <a:defRPr/>
            </a:pPr>
            <a:r>
              <a:rPr dirty="0" err="1">
                <a:solidFill>
                  <a:schemeClr val="tx1"/>
                </a:solidFill>
              </a:rPr>
              <a:t>Gedanken</a:t>
            </a:r>
            <a:r>
              <a:rPr dirty="0">
                <a:solidFill>
                  <a:schemeClr val="tx1"/>
                </a:solidFill>
              </a:rPr>
              <a:t> </a:t>
            </a:r>
            <a:r>
              <a:rPr dirty="0" err="1">
                <a:solidFill>
                  <a:schemeClr val="tx1"/>
                </a:solidFill>
              </a:rPr>
              <a:t>deiner</a:t>
            </a:r>
            <a:r>
              <a:rPr dirty="0">
                <a:solidFill>
                  <a:schemeClr val="tx1"/>
                </a:solidFill>
              </a:rPr>
              <a:t> Rolle:</a:t>
            </a:r>
          </a:p>
          <a:p>
            <a:pPr algn="ctr">
              <a:defRPr/>
            </a:pPr>
            <a:endParaRPr dirty="0">
              <a:solidFill>
                <a:schemeClr val="tx1"/>
              </a:solidFill>
            </a:endParaRPr>
          </a:p>
          <a:p>
            <a:pPr algn="ctr">
              <a:lnSpc>
                <a:spcPct val="150000"/>
              </a:lnSpc>
              <a:defRPr/>
            </a:pPr>
            <a:r>
              <a:rPr sz="1000" dirty="0">
                <a:solidFill>
                  <a:schemeClr val="tx1"/>
                </a:solidFill>
              </a:rPr>
              <a:t>——————————————————————————————————————————————————————————————————————————————————————————————————————————————————————————————————————————————————————————————————————————————————————————————————————</a:t>
            </a:r>
            <a:endParaRPr dirty="0">
              <a:solidFill>
                <a:schemeClr val="tx1"/>
              </a:solidFill>
            </a:endParaRPr>
          </a:p>
        </p:txBody>
      </p:sp>
      <p:sp>
        <p:nvSpPr>
          <p:cNvPr id="1789755967" name="Textfeld 10"/>
          <p:cNvSpPr txBox="1"/>
          <p:nvPr/>
        </p:nvSpPr>
        <p:spPr bwMode="auto">
          <a:xfrm>
            <a:off x="7405454" y="831420"/>
            <a:ext cx="4050858" cy="914435"/>
          </a:xfrm>
          <a:prstGeom prst="rect">
            <a:avLst/>
          </a:prstGeom>
          <a:noFill/>
        </p:spPr>
        <p:txBody>
          <a:bodyPr wrap="square" rtlCol="0">
            <a:spAutoFit/>
          </a:bodyPr>
          <a:lstStyle/>
          <a:p>
            <a:pPr algn="ctr">
              <a:defRPr/>
            </a:pPr>
            <a:r>
              <a:rPr dirty="0" err="1">
                <a:solidFill>
                  <a:schemeClr val="tx1"/>
                </a:solidFill>
              </a:rPr>
              <a:t>Deine</a:t>
            </a:r>
            <a:r>
              <a:rPr dirty="0">
                <a:solidFill>
                  <a:schemeClr val="tx1"/>
                </a:solidFill>
              </a:rPr>
              <a:t> </a:t>
            </a:r>
            <a:r>
              <a:rPr dirty="0" err="1">
                <a:solidFill>
                  <a:schemeClr val="tx1"/>
                </a:solidFill>
              </a:rPr>
              <a:t>eigene</a:t>
            </a:r>
            <a:r>
              <a:rPr dirty="0">
                <a:solidFill>
                  <a:schemeClr val="tx1"/>
                </a:solidFill>
              </a:rPr>
              <a:t> Rolle:</a:t>
            </a:r>
          </a:p>
          <a:p>
            <a:pPr algn="ctr">
              <a:defRPr/>
            </a:pPr>
            <a:endParaRPr dirty="0">
              <a:solidFill>
                <a:schemeClr val="tx1"/>
              </a:solidFill>
            </a:endParaRPr>
          </a:p>
          <a:p>
            <a:pPr algn="ctr">
              <a:defRPr/>
            </a:pPr>
            <a:r>
              <a:rPr dirty="0">
                <a:solidFill>
                  <a:schemeClr val="tx1"/>
                </a:solidFill>
              </a:rPr>
              <a:t>————————————————</a:t>
            </a:r>
          </a:p>
        </p:txBody>
      </p:sp>
      <p:sp>
        <p:nvSpPr>
          <p:cNvPr id="1267183880" name="Textfeld 15"/>
          <p:cNvSpPr txBox="1"/>
          <p:nvPr/>
        </p:nvSpPr>
        <p:spPr bwMode="auto">
          <a:xfrm>
            <a:off x="969639" y="4225368"/>
            <a:ext cx="3638770" cy="640115"/>
          </a:xfrm>
          <a:prstGeom prst="rect">
            <a:avLst/>
          </a:prstGeom>
          <a:noFill/>
        </p:spPr>
        <p:txBody>
          <a:bodyPr wrap="square" rtlCol="0">
            <a:spAutoFit/>
          </a:bodyPr>
          <a:lstStyle/>
          <a:p>
            <a:pPr algn="ctr">
              <a:defRPr/>
            </a:pPr>
            <a:r>
              <a:rPr lang="de-DE" sz="3600" b="1">
                <a:solidFill>
                  <a:schemeClr val="tx1"/>
                </a:solidFill>
              </a:rPr>
              <a:t>Rollenkarte</a:t>
            </a:r>
            <a:endParaRPr sz="2400" b="1">
              <a:solidFill>
                <a:schemeClr val="tx1"/>
              </a:solidFill>
            </a:endParaRPr>
          </a:p>
        </p:txBody>
      </p:sp>
      <p:pic>
        <p:nvPicPr>
          <p:cNvPr id="9" name="Grafik 8">
            <a:extLst>
              <a:ext uri="{FF2B5EF4-FFF2-40B4-BE49-F238E27FC236}">
                <a16:creationId xmlns:a16="http://schemas.microsoft.com/office/drawing/2014/main" id="{6E4F44A7-F6B2-4EB4-82DF-3A02404CFE7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078246" y="992104"/>
            <a:ext cx="3421348" cy="2851525"/>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a:solidFill>
                <a:schemeClr val="tx1"/>
              </a:solidFill>
            </a:endParaRPr>
          </a:p>
        </p:txBody>
      </p:sp>
      <p:sp>
        <p:nvSpPr>
          <p:cNvPr id="5" name="Rechteck: abgerundete Ecken 4"/>
          <p:cNvSpPr/>
          <p:nvPr/>
        </p:nvSpPr>
        <p:spPr bwMode="auto">
          <a:xfrm>
            <a:off x="726338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a:solidFill>
                <a:schemeClr val="tx1"/>
              </a:solidFill>
            </a:endParaRPr>
          </a:p>
        </p:txBody>
      </p:sp>
      <p:sp>
        <p:nvSpPr>
          <p:cNvPr id="1104775456" name="Textfeld 5"/>
          <p:cNvSpPr txBox="1"/>
          <p:nvPr/>
        </p:nvSpPr>
        <p:spPr bwMode="auto">
          <a:xfrm>
            <a:off x="7462332" y="4140390"/>
            <a:ext cx="3936999" cy="2188441"/>
          </a:xfrm>
          <a:prstGeom prst="rect">
            <a:avLst/>
          </a:prstGeom>
          <a:noFill/>
        </p:spPr>
        <p:txBody>
          <a:bodyPr wrap="square" rtlCol="0">
            <a:noAutofit/>
          </a:bodyPr>
          <a:lstStyle/>
          <a:p>
            <a:pPr algn="ctr">
              <a:defRPr/>
            </a:pPr>
            <a:r>
              <a:rPr lang="de-DE">
                <a:solidFill>
                  <a:schemeClr val="tx1"/>
                </a:solidFill>
              </a:rPr>
              <a:t>Reflexionsfragen für deine Rolle:</a:t>
            </a:r>
            <a:endParaRPr>
              <a:solidFill>
                <a:schemeClr val="tx1"/>
              </a:solidFill>
            </a:endParaRPr>
          </a:p>
          <a:p>
            <a:pPr algn="ctr">
              <a:defRPr/>
            </a:pPr>
            <a:endParaRPr>
              <a:solidFill>
                <a:schemeClr val="tx1"/>
              </a:solidFill>
            </a:endParaRPr>
          </a:p>
          <a:p>
            <a:pPr algn="ctr">
              <a:lnSpc>
                <a:spcPct val="150000"/>
              </a:lnSpc>
              <a:defRPr/>
            </a:pPr>
            <a:r>
              <a:rPr lang="de-DE" sz="1200" b="0" i="0" u="none" strike="noStrike" cap="none" spc="0">
                <a:solidFill>
                  <a:schemeClr val="tx1"/>
                </a:solidFill>
                <a:latin typeface="Calibri"/>
                <a:ea typeface="Arial"/>
                <a:cs typeface="Arial"/>
              </a:rPr>
              <a:t>——————————————————————————————————————————————————————————————————————————————————————————————————————————————————————————————————————————————————————————————————</a:t>
            </a:r>
            <a:endParaRPr>
              <a:solidFill>
                <a:schemeClr val="tx1"/>
              </a:solidFill>
            </a:endParaRPr>
          </a:p>
        </p:txBody>
      </p:sp>
      <p:sp>
        <p:nvSpPr>
          <p:cNvPr id="1834101717" name="Textfeld 1"/>
          <p:cNvSpPr txBox="1"/>
          <p:nvPr/>
        </p:nvSpPr>
        <p:spPr bwMode="auto">
          <a:xfrm>
            <a:off x="7381873" y="2068997"/>
            <a:ext cx="4063603" cy="2011716"/>
          </a:xfrm>
          <a:prstGeom prst="rect">
            <a:avLst/>
          </a:prstGeom>
          <a:noFill/>
        </p:spPr>
        <p:txBody>
          <a:bodyPr wrap="square" rtlCol="0">
            <a:spAutoFit/>
          </a:bodyPr>
          <a:lstStyle/>
          <a:p>
            <a:pPr algn="ctr">
              <a:defRPr/>
            </a:pPr>
            <a:r>
              <a:rPr>
                <a:solidFill>
                  <a:schemeClr val="tx1"/>
                </a:solidFill>
              </a:rPr>
              <a:t>Gedanken deiner Rolle:</a:t>
            </a:r>
          </a:p>
          <a:p>
            <a:pPr algn="ctr">
              <a:defRPr/>
            </a:pPr>
            <a:endParaRPr>
              <a:solidFill>
                <a:schemeClr val="tx1"/>
              </a:solidFill>
            </a:endParaRPr>
          </a:p>
          <a:p>
            <a:pPr algn="ctr">
              <a:lnSpc>
                <a:spcPct val="150000"/>
              </a:lnSpc>
              <a:defRPr/>
            </a:pPr>
            <a:r>
              <a:rPr sz="1000">
                <a:solidFill>
                  <a:schemeClr val="tx1"/>
                </a:solidFill>
              </a:rPr>
              <a:t>——————————————————————————————————————————————————————————————————————————————————————————————————————————————————————————————————————————————————————————————————————————————————————————————————————</a:t>
            </a:r>
            <a:endParaRPr>
              <a:solidFill>
                <a:schemeClr val="tx1"/>
              </a:solidFill>
            </a:endParaRPr>
          </a:p>
        </p:txBody>
      </p:sp>
      <p:sp>
        <p:nvSpPr>
          <p:cNvPr id="1789755967" name="Textfeld 10"/>
          <p:cNvSpPr txBox="1"/>
          <p:nvPr/>
        </p:nvSpPr>
        <p:spPr bwMode="auto">
          <a:xfrm>
            <a:off x="7405454" y="831420"/>
            <a:ext cx="4050858" cy="914435"/>
          </a:xfrm>
          <a:prstGeom prst="rect">
            <a:avLst/>
          </a:prstGeom>
          <a:noFill/>
        </p:spPr>
        <p:txBody>
          <a:bodyPr wrap="square" rtlCol="0">
            <a:spAutoFit/>
          </a:bodyPr>
          <a:lstStyle/>
          <a:p>
            <a:pPr algn="ctr">
              <a:defRPr/>
            </a:pPr>
            <a:r>
              <a:rPr>
                <a:solidFill>
                  <a:schemeClr val="tx1"/>
                </a:solidFill>
              </a:rPr>
              <a:t>Deine eigene Rolle:</a:t>
            </a:r>
          </a:p>
          <a:p>
            <a:pPr algn="ctr">
              <a:defRPr/>
            </a:pPr>
            <a:endParaRPr>
              <a:solidFill>
                <a:schemeClr val="tx1"/>
              </a:solidFill>
            </a:endParaRPr>
          </a:p>
          <a:p>
            <a:pPr algn="ctr">
              <a:defRPr/>
            </a:pPr>
            <a:r>
              <a:rPr>
                <a:solidFill>
                  <a:schemeClr val="tx1"/>
                </a:solidFill>
              </a:rPr>
              <a:t>————————————————</a:t>
            </a:r>
          </a:p>
        </p:txBody>
      </p:sp>
      <p:sp>
        <p:nvSpPr>
          <p:cNvPr id="1267183880" name="Textfeld 15"/>
          <p:cNvSpPr txBox="1"/>
          <p:nvPr/>
        </p:nvSpPr>
        <p:spPr bwMode="auto">
          <a:xfrm>
            <a:off x="969639" y="4225368"/>
            <a:ext cx="3638770" cy="640115"/>
          </a:xfrm>
          <a:prstGeom prst="rect">
            <a:avLst/>
          </a:prstGeom>
          <a:noFill/>
        </p:spPr>
        <p:txBody>
          <a:bodyPr wrap="square" rtlCol="0">
            <a:spAutoFit/>
          </a:bodyPr>
          <a:lstStyle/>
          <a:p>
            <a:pPr algn="ctr">
              <a:defRPr/>
            </a:pPr>
            <a:r>
              <a:rPr lang="de-DE" sz="3600" b="1">
                <a:solidFill>
                  <a:schemeClr val="tx1"/>
                </a:solidFill>
              </a:rPr>
              <a:t>Rollenkarte</a:t>
            </a:r>
            <a:endParaRPr sz="2400" b="1">
              <a:solidFill>
                <a:schemeClr val="tx1"/>
              </a:solidFill>
            </a:endParaRPr>
          </a:p>
        </p:txBody>
      </p:sp>
      <p:pic>
        <p:nvPicPr>
          <p:cNvPr id="9" name="Grafik 8">
            <a:extLst>
              <a:ext uri="{FF2B5EF4-FFF2-40B4-BE49-F238E27FC236}">
                <a16:creationId xmlns:a16="http://schemas.microsoft.com/office/drawing/2014/main" id="{B42CD41C-28DA-4785-8469-6915684F1F1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078246" y="992104"/>
            <a:ext cx="3421348" cy="2851525"/>
          </a:xfrm>
          <a:prstGeom prst="rect">
            <a:avLst/>
          </a:prstGeom>
        </p:spPr>
      </p:pic>
    </p:spTree>
    <p:extLst>
      <p:ext uri="{BB962C8B-B14F-4D97-AF65-F5344CB8AC3E}">
        <p14:creationId xmlns:p14="http://schemas.microsoft.com/office/powerpoint/2010/main" val="4007837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5" name="Rechteck: abgerundete Ecken 4"/>
          <p:cNvSpPr/>
          <p:nvPr/>
        </p:nvSpPr>
        <p:spPr bwMode="auto">
          <a:xfrm>
            <a:off x="726338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2" name="Textfeld 1"/>
          <p:cNvSpPr txBox="1"/>
          <p:nvPr/>
        </p:nvSpPr>
        <p:spPr bwMode="auto">
          <a:xfrm>
            <a:off x="7513698" y="1859283"/>
            <a:ext cx="4043547" cy="4247317"/>
          </a:xfrm>
          <a:prstGeom prst="rect">
            <a:avLst/>
          </a:prstGeom>
          <a:noFill/>
        </p:spPr>
        <p:txBody>
          <a:bodyPr wrap="square" rtlCol="0">
            <a:spAutoFit/>
          </a:bodyPr>
          <a:lstStyle/>
          <a:p>
            <a:pPr>
              <a:defRPr/>
            </a:pPr>
            <a:r>
              <a:rPr lang="de-DE" sz="1200" b="1"/>
              <a:t>Die Spielregeln:</a:t>
            </a:r>
            <a:endParaRPr/>
          </a:p>
          <a:p>
            <a:pPr>
              <a:defRPr/>
            </a:pPr>
            <a:r>
              <a:rPr lang="de-DE" sz="1200"/>
              <a:t>Jede Person zieht eine Karte (dies kann zufallsbasiert sein oder von der Gruppenleitung bestimmt werden).</a:t>
            </a:r>
            <a:endParaRPr/>
          </a:p>
          <a:p>
            <a:pPr>
              <a:defRPr/>
            </a:pPr>
            <a:r>
              <a:rPr lang="de-DE" sz="1200" i="1"/>
              <a:t>Hinweis an die Gruppenleitung</a:t>
            </a:r>
            <a:r>
              <a:rPr lang="de-DE" sz="1200"/>
              <a:t>: Verteile die Rollen eher ungewöhnlich!</a:t>
            </a:r>
            <a:endParaRPr/>
          </a:p>
          <a:p>
            <a:pPr>
              <a:defRPr/>
            </a:pPr>
            <a:r>
              <a:rPr lang="de-DE" sz="1200"/>
              <a:t>Nach der Spielrunde soll diskutiert werden:</a:t>
            </a:r>
            <a:endParaRPr/>
          </a:p>
          <a:p>
            <a:pPr marL="171450" indent="-171450">
              <a:buFont typeface="Arial"/>
              <a:buChar char="•"/>
              <a:defRPr/>
            </a:pPr>
            <a:r>
              <a:rPr lang="de-DE" sz="1200" i="1"/>
              <a:t>Was ist euch</a:t>
            </a:r>
            <a:r>
              <a:rPr lang="de-DE" sz="1200" i="1">
                <a:solidFill>
                  <a:schemeClr val="tx1"/>
                </a:solidFill>
              </a:rPr>
              <a:t> aufgefallen?</a:t>
            </a:r>
            <a:endParaRPr i="1">
              <a:solidFill>
                <a:schemeClr val="tx1"/>
              </a:solidFill>
            </a:endParaRPr>
          </a:p>
          <a:p>
            <a:pPr marL="171450" indent="-171450">
              <a:buFont typeface="Arial"/>
              <a:buChar char="•"/>
              <a:defRPr/>
            </a:pPr>
            <a:r>
              <a:rPr lang="de-DE" sz="1200" i="1">
                <a:solidFill>
                  <a:schemeClr val="tx1"/>
                </a:solidFill>
              </a:rPr>
              <a:t>Seid ihr zufrieden mit dem Gespräch?</a:t>
            </a:r>
            <a:endParaRPr i="1">
              <a:solidFill>
                <a:schemeClr val="tx1"/>
              </a:solidFill>
            </a:endParaRPr>
          </a:p>
          <a:p>
            <a:pPr>
              <a:defRPr/>
            </a:pPr>
            <a:endParaRPr lang="de-DE" sz="1200">
              <a:solidFill>
                <a:schemeClr val="tx1"/>
              </a:solidFill>
            </a:endParaRPr>
          </a:p>
          <a:p>
            <a:pPr>
              <a:defRPr/>
            </a:pPr>
            <a:r>
              <a:rPr lang="de-DE" sz="1200">
                <a:solidFill>
                  <a:schemeClr val="tx1"/>
                </a:solidFill>
              </a:rPr>
              <a:t>Folgende Rollen können mehrfach gezogen werden:</a:t>
            </a:r>
            <a:endParaRPr>
              <a:solidFill>
                <a:schemeClr val="tx1"/>
              </a:solidFill>
            </a:endParaRPr>
          </a:p>
          <a:p>
            <a:pPr marL="571500" lvl="1" indent="-171450">
              <a:buFont typeface="Arial"/>
              <a:buChar char="•"/>
              <a:defRPr/>
            </a:pPr>
            <a:r>
              <a:rPr lang="de-DE" sz="1200" i="1">
                <a:solidFill>
                  <a:schemeClr val="tx1"/>
                </a:solidFill>
              </a:rPr>
              <a:t>Mitschüler*in</a:t>
            </a:r>
            <a:endParaRPr sz="1200" i="1">
              <a:solidFill>
                <a:schemeClr val="tx1"/>
              </a:solidFill>
            </a:endParaRPr>
          </a:p>
          <a:p>
            <a:pPr marL="571500" lvl="1" indent="-171450">
              <a:buFont typeface="Arial"/>
              <a:buChar char="•"/>
              <a:defRPr/>
            </a:pPr>
            <a:r>
              <a:rPr lang="de-DE" sz="1200" i="1">
                <a:solidFill>
                  <a:schemeClr val="tx1"/>
                </a:solidFill>
              </a:rPr>
              <a:t>Aktive*r User*in</a:t>
            </a:r>
            <a:endParaRPr sz="1200" i="1">
              <a:solidFill>
                <a:schemeClr val="tx1"/>
              </a:solidFill>
            </a:endParaRPr>
          </a:p>
          <a:p>
            <a:pPr marL="571500" lvl="1" indent="-171450">
              <a:buFont typeface="Arial"/>
              <a:buChar char="•"/>
              <a:defRPr/>
            </a:pPr>
            <a:r>
              <a:rPr lang="de-DE" sz="1200" i="1">
                <a:solidFill>
                  <a:schemeClr val="tx1"/>
                </a:solidFill>
              </a:rPr>
              <a:t>Mitläufer*in</a:t>
            </a:r>
            <a:endParaRPr lang="de-DE" sz="1200"/>
          </a:p>
          <a:p>
            <a:pPr>
              <a:defRPr/>
            </a:pPr>
            <a:r>
              <a:rPr lang="de-DE" sz="1200"/>
              <a:t>Diese Rollen können einen passiveren Part spielen.</a:t>
            </a:r>
            <a:endParaRPr/>
          </a:p>
          <a:p>
            <a:pPr>
              <a:defRPr/>
            </a:pPr>
            <a:endParaRPr/>
          </a:p>
          <a:p>
            <a:pPr marL="217793" indent="-217793">
              <a:buFont typeface="Arial"/>
              <a:buChar char="•"/>
              <a:defRPr/>
            </a:pPr>
            <a:r>
              <a:rPr lang="de-DE" sz="1200"/>
              <a:t>Nachdem alle Personen ihre Karten verdeckt aufgenommen haben, haben alle Zeit, ihre Karte zu lesen.</a:t>
            </a:r>
            <a:endParaRPr/>
          </a:p>
          <a:p>
            <a:pPr marL="217793" indent="-217793">
              <a:buFont typeface="Arial"/>
              <a:buChar char="•"/>
              <a:defRPr/>
            </a:pPr>
            <a:r>
              <a:rPr lang="de-DE" sz="1200"/>
              <a:t>Danach stellt sich jede Person mit einem Satz der Spielgruppe vor.</a:t>
            </a:r>
            <a:endParaRPr/>
          </a:p>
          <a:p>
            <a:pPr marL="217793" indent="-217793">
              <a:buFont typeface="Arial"/>
              <a:buChar char="•"/>
              <a:defRPr/>
            </a:pPr>
            <a:r>
              <a:rPr lang="de-DE" sz="1200"/>
              <a:t>Die Einrichtungsleitung startet das Spiel.</a:t>
            </a:r>
            <a:endParaRPr lang="de-DE"/>
          </a:p>
          <a:p>
            <a:pPr marL="285750" indent="-285750">
              <a:buFontTx/>
              <a:buChar char="-"/>
              <a:defRPr/>
            </a:pPr>
            <a:endParaRPr lang="de-DE" sz="1200"/>
          </a:p>
          <a:p>
            <a:pPr marL="285750" indent="-285750">
              <a:buFontTx/>
              <a:buChar char="-"/>
              <a:defRPr/>
            </a:pPr>
            <a:endParaRPr lang="de-DE" sz="1200"/>
          </a:p>
        </p:txBody>
      </p:sp>
      <p:sp>
        <p:nvSpPr>
          <p:cNvPr id="12" name="Textfeld 11"/>
          <p:cNvSpPr txBox="1"/>
          <p:nvPr/>
        </p:nvSpPr>
        <p:spPr bwMode="auto">
          <a:xfrm>
            <a:off x="1094321" y="4203576"/>
            <a:ext cx="3389197" cy="1015663"/>
          </a:xfrm>
          <a:prstGeom prst="rect">
            <a:avLst/>
          </a:prstGeom>
          <a:noFill/>
        </p:spPr>
        <p:txBody>
          <a:bodyPr wrap="none" rtlCol="0">
            <a:spAutoFit/>
          </a:bodyPr>
          <a:lstStyle/>
          <a:p>
            <a:pPr algn="ctr">
              <a:defRPr/>
            </a:pPr>
            <a:r>
              <a:rPr lang="de-DE" sz="2000" b="1"/>
              <a:t>Cool Down</a:t>
            </a:r>
            <a:endParaRPr/>
          </a:p>
          <a:p>
            <a:pPr algn="ctr">
              <a:defRPr/>
            </a:pPr>
            <a:r>
              <a:rPr lang="de-DE" sz="2000" b="1"/>
              <a:t> - </a:t>
            </a:r>
            <a:endParaRPr/>
          </a:p>
          <a:p>
            <a:pPr algn="ctr">
              <a:defRPr/>
            </a:pPr>
            <a:r>
              <a:rPr lang="de-DE" sz="2000"/>
              <a:t>Ein Rollenspiel zu Hass im Netz</a:t>
            </a:r>
            <a:endParaRPr/>
          </a:p>
        </p:txBody>
      </p:sp>
      <p:pic>
        <p:nvPicPr>
          <p:cNvPr id="8" name="Grafik 7">
            <a:extLst>
              <a:ext uri="{FF2B5EF4-FFF2-40B4-BE49-F238E27FC236}">
                <a16:creationId xmlns:a16="http://schemas.microsoft.com/office/drawing/2014/main" id="{CED212F5-1B04-4C65-81B6-19644793191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078244" y="980728"/>
            <a:ext cx="3421347" cy="2851525"/>
          </a:xfrm>
          <a:prstGeom prst="rect">
            <a:avLst/>
          </a:prstGeom>
        </p:spPr>
      </p:pic>
      <p:pic>
        <p:nvPicPr>
          <p:cNvPr id="11" name="Grafik 10">
            <a:extLst>
              <a:ext uri="{FF2B5EF4-FFF2-40B4-BE49-F238E27FC236}">
                <a16:creationId xmlns:a16="http://schemas.microsoft.com/office/drawing/2014/main" id="{97AE19B3-F9C5-4BEC-9F6E-E4490009168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723483" y="548680"/>
            <a:ext cx="1438659" cy="143865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5" name="Rechteck: abgerundete Ecken 4"/>
          <p:cNvSpPr/>
          <p:nvPr/>
        </p:nvSpPr>
        <p:spPr bwMode="auto">
          <a:xfrm>
            <a:off x="726338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2" name="Textfeld 1"/>
          <p:cNvSpPr txBox="1"/>
          <p:nvPr/>
        </p:nvSpPr>
        <p:spPr bwMode="auto">
          <a:xfrm>
            <a:off x="7388541" y="2114550"/>
            <a:ext cx="4029255" cy="4389156"/>
          </a:xfrm>
          <a:prstGeom prst="rect">
            <a:avLst/>
          </a:prstGeom>
          <a:noFill/>
        </p:spPr>
        <p:txBody>
          <a:bodyPr wrap="square" rtlCol="0">
            <a:spAutoFit/>
          </a:bodyPr>
          <a:lstStyle/>
          <a:p>
            <a:pPr algn="ctr">
              <a:lnSpc>
                <a:spcPct val="150000"/>
              </a:lnSpc>
              <a:defRPr/>
            </a:pPr>
            <a:r>
              <a:rPr lang="de-DE" sz="1400" b="1"/>
              <a:t>Spielhilfen:</a:t>
            </a:r>
            <a:endParaRPr/>
          </a:p>
          <a:p>
            <a:pPr algn="ctr">
              <a:lnSpc>
                <a:spcPct val="150000"/>
              </a:lnSpc>
              <a:defRPr/>
            </a:pPr>
            <a:endParaRPr lang="de-DE" sz="1200"/>
          </a:p>
          <a:p>
            <a:pPr algn="ctr">
              <a:lnSpc>
                <a:spcPct val="150000"/>
              </a:lnSpc>
              <a:defRPr/>
            </a:pPr>
            <a:r>
              <a:rPr lang="de-DE" sz="1200"/>
              <a:t>Seid immer respektvoll zueinander. Wenn ihr bei einer Situation nicht weiter kommt, ist das nicht schlimm. Ihr könnt jederzeit das Vorgehen besprechen oder das Spiel unterbrechen oder abbrechen.</a:t>
            </a:r>
            <a:endParaRPr/>
          </a:p>
          <a:p>
            <a:pPr algn="ctr">
              <a:lnSpc>
                <a:spcPct val="150000"/>
              </a:lnSpc>
              <a:defRPr/>
            </a:pPr>
            <a:endParaRPr lang="de-DE" sz="1200"/>
          </a:p>
          <a:p>
            <a:pPr algn="ctr">
              <a:lnSpc>
                <a:spcPct val="150000"/>
              </a:lnSpc>
              <a:defRPr/>
            </a:pPr>
            <a:r>
              <a:rPr lang="de-DE" sz="1400" b="1"/>
              <a:t>Nach Spielende:</a:t>
            </a:r>
            <a:endParaRPr/>
          </a:p>
          <a:p>
            <a:pPr algn="ctr">
              <a:lnSpc>
                <a:spcPct val="150000"/>
              </a:lnSpc>
              <a:defRPr/>
            </a:pPr>
            <a:endParaRPr lang="de-DE" sz="1200"/>
          </a:p>
          <a:p>
            <a:pPr algn="ctr">
              <a:lnSpc>
                <a:spcPct val="150000"/>
              </a:lnSpc>
              <a:defRPr/>
            </a:pPr>
            <a:r>
              <a:rPr lang="de-DE" sz="1200"/>
              <a:t>Was ist euch aufgefallen?</a:t>
            </a:r>
            <a:endParaRPr/>
          </a:p>
          <a:p>
            <a:pPr algn="ctr">
              <a:lnSpc>
                <a:spcPct val="150000"/>
              </a:lnSpc>
              <a:defRPr/>
            </a:pPr>
            <a:r>
              <a:rPr lang="de-DE" sz="1200"/>
              <a:t> Wie erging es euch in den Rollen? </a:t>
            </a:r>
            <a:endParaRPr/>
          </a:p>
          <a:p>
            <a:pPr algn="ctr">
              <a:lnSpc>
                <a:spcPct val="150000"/>
              </a:lnSpc>
              <a:defRPr/>
            </a:pPr>
            <a:r>
              <a:rPr lang="de-DE" sz="1200"/>
              <a:t>Was habt ihr über die anderen Rollen wahrnehmen können?</a:t>
            </a:r>
            <a:endParaRPr/>
          </a:p>
          <a:p>
            <a:pPr algn="ctr">
              <a:lnSpc>
                <a:spcPct val="150000"/>
              </a:lnSpc>
              <a:defRPr/>
            </a:pPr>
            <a:r>
              <a:rPr lang="de-DE" sz="1200"/>
              <a:t>Wie könnt ihr gegen Hass im Netz vorgehen?</a:t>
            </a:r>
            <a:endParaRPr/>
          </a:p>
          <a:p>
            <a:pPr algn="ctr">
              <a:lnSpc>
                <a:spcPct val="150000"/>
              </a:lnSpc>
              <a:defRPr/>
            </a:pPr>
            <a:r>
              <a:rPr lang="de-DE" sz="1200"/>
              <a:t>Fallen euch Methoden ein?</a:t>
            </a:r>
            <a:endParaRPr/>
          </a:p>
          <a:p>
            <a:pPr algn="ctr">
              <a:defRPr/>
            </a:pPr>
            <a:endParaRPr lang="de-DE" sz="1200"/>
          </a:p>
          <a:p>
            <a:pPr marL="285750" indent="-285750">
              <a:buFontTx/>
              <a:buChar char="-"/>
              <a:defRPr/>
            </a:pPr>
            <a:endParaRPr lang="de-DE" sz="1200"/>
          </a:p>
        </p:txBody>
      </p:sp>
      <p:sp>
        <p:nvSpPr>
          <p:cNvPr id="15" name="Textfeld 14"/>
          <p:cNvSpPr txBox="1"/>
          <p:nvPr/>
        </p:nvSpPr>
        <p:spPr bwMode="auto">
          <a:xfrm>
            <a:off x="1094321" y="4203576"/>
            <a:ext cx="3389197" cy="1015663"/>
          </a:xfrm>
          <a:prstGeom prst="rect">
            <a:avLst/>
          </a:prstGeom>
          <a:noFill/>
        </p:spPr>
        <p:txBody>
          <a:bodyPr wrap="none" rtlCol="0">
            <a:spAutoFit/>
          </a:bodyPr>
          <a:lstStyle/>
          <a:p>
            <a:pPr algn="ctr">
              <a:defRPr/>
            </a:pPr>
            <a:r>
              <a:rPr lang="de-DE" sz="2000" b="1"/>
              <a:t>Cool Down</a:t>
            </a:r>
            <a:endParaRPr/>
          </a:p>
          <a:p>
            <a:pPr algn="ctr">
              <a:defRPr/>
            </a:pPr>
            <a:r>
              <a:rPr lang="de-DE" sz="2000" b="1"/>
              <a:t> - </a:t>
            </a:r>
            <a:endParaRPr/>
          </a:p>
          <a:p>
            <a:pPr algn="ctr">
              <a:defRPr/>
            </a:pPr>
            <a:r>
              <a:rPr lang="de-DE" sz="2000"/>
              <a:t>Ein Rollenspiel zu Hass im Netz</a:t>
            </a:r>
            <a:endParaRPr/>
          </a:p>
        </p:txBody>
      </p:sp>
      <p:pic>
        <p:nvPicPr>
          <p:cNvPr id="8" name="Grafik 7">
            <a:extLst>
              <a:ext uri="{FF2B5EF4-FFF2-40B4-BE49-F238E27FC236}">
                <a16:creationId xmlns:a16="http://schemas.microsoft.com/office/drawing/2014/main" id="{1EF65818-0314-4AE5-89E8-C9C12C26D53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078244" y="980728"/>
            <a:ext cx="3421347" cy="2851525"/>
          </a:xfrm>
          <a:prstGeom prst="rect">
            <a:avLst/>
          </a:prstGeom>
        </p:spPr>
      </p:pic>
      <p:pic>
        <p:nvPicPr>
          <p:cNvPr id="9" name="Grafik 8">
            <a:extLst>
              <a:ext uri="{FF2B5EF4-FFF2-40B4-BE49-F238E27FC236}">
                <a16:creationId xmlns:a16="http://schemas.microsoft.com/office/drawing/2014/main" id="{16A58909-F535-4BF1-B503-A310AEFC90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723483" y="548680"/>
            <a:ext cx="1438659" cy="143865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5" name="Rechteck: abgerundete Ecken 4"/>
          <p:cNvSpPr/>
          <p:nvPr/>
        </p:nvSpPr>
        <p:spPr bwMode="auto">
          <a:xfrm>
            <a:off x="726338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2" name="Textfeld 1"/>
          <p:cNvSpPr txBox="1"/>
          <p:nvPr/>
        </p:nvSpPr>
        <p:spPr bwMode="auto">
          <a:xfrm>
            <a:off x="7388541" y="1847845"/>
            <a:ext cx="4038466" cy="4693955"/>
          </a:xfrm>
          <a:prstGeom prst="rect">
            <a:avLst/>
          </a:prstGeom>
          <a:noFill/>
        </p:spPr>
        <p:txBody>
          <a:bodyPr wrap="square" rtlCol="0">
            <a:spAutoFit/>
          </a:bodyPr>
          <a:lstStyle/>
          <a:p>
            <a:pPr algn="ctr">
              <a:defRPr/>
            </a:pPr>
            <a:r>
              <a:rPr lang="de-DE" sz="1400" b="1" dirty="0"/>
              <a:t>Fallkarte 1:</a:t>
            </a:r>
            <a:endParaRPr dirty="0"/>
          </a:p>
          <a:p>
            <a:pPr algn="just">
              <a:defRPr/>
            </a:pPr>
            <a:endParaRPr lang="de-DE" sz="1200" dirty="0"/>
          </a:p>
          <a:p>
            <a:pPr algn="just">
              <a:defRPr/>
            </a:pPr>
            <a:r>
              <a:rPr lang="de-DE" sz="1200" dirty="0"/>
              <a:t>Auf der sozialen Plattform „</a:t>
            </a:r>
            <a:r>
              <a:rPr lang="de-DE" sz="1200" b="1" dirty="0" err="1"/>
              <a:t>SchnickSchnack</a:t>
            </a:r>
            <a:r>
              <a:rPr lang="de-DE" sz="1200" dirty="0"/>
              <a:t>“ können Bilder und kurze Videos gepostet werden. Dort lädt ein*e</a:t>
            </a:r>
            <a:r>
              <a:rPr lang="de-DE" sz="1200" i="1" dirty="0"/>
              <a:t> </a:t>
            </a:r>
            <a:r>
              <a:rPr lang="de-DE" sz="1200" b="1" dirty="0"/>
              <a:t>Mitschüler*in </a:t>
            </a:r>
            <a:r>
              <a:rPr lang="de-DE" sz="1200" dirty="0"/>
              <a:t>von euch ein lustiges Selfie hoch. Auf dem Foto trägt die Person Badebekleidung. Zuerst bekommt der Post viele Herzen und nette Kommentare, doch bald tauchen auch viele negative Antworten auf. Einige schreiben gemeine Kommentare, und der Beitrag erhält viele Downvotes.</a:t>
            </a:r>
            <a:endParaRPr dirty="0"/>
          </a:p>
          <a:p>
            <a:pPr algn="just">
              <a:defRPr/>
            </a:pPr>
            <a:r>
              <a:rPr lang="de-DE" sz="1200" dirty="0"/>
              <a:t>Außerdem schickt man der Person fiese Nachrichten, in denen sie beleidigt wird, teils mit sexuellen Anspielungen. Die </a:t>
            </a:r>
            <a:r>
              <a:rPr lang="de-DE" sz="1200" b="1" dirty="0"/>
              <a:t>betroffene Person </a:t>
            </a:r>
            <a:r>
              <a:rPr lang="de-DE" sz="1200" dirty="0"/>
              <a:t>ist sehr schockiert über die heftigen Reaktionen auf den harmlosen Post. Sie sucht sofort Hilfe bei einer </a:t>
            </a:r>
            <a:r>
              <a:rPr lang="de-DE" sz="1200" b="1" dirty="0"/>
              <a:t>Vertrauensperson</a:t>
            </a:r>
            <a:r>
              <a:rPr lang="de-DE" sz="1200" dirty="0"/>
              <a:t>.</a:t>
            </a:r>
            <a:endParaRPr dirty="0"/>
          </a:p>
          <a:p>
            <a:pPr algn="just">
              <a:defRPr/>
            </a:pPr>
            <a:r>
              <a:rPr lang="de-DE" sz="1200" dirty="0"/>
              <a:t>Die Vertrauensperson schaut sich die Nachrichten und Kommentare an und ist entsetzt. Sie findet schnell heraus, dass die bösen Kommentare und Nachrichten von ein paar </a:t>
            </a:r>
            <a:r>
              <a:rPr lang="de-DE" sz="1200" b="1" dirty="0"/>
              <a:t>Mitschüler*innen </a:t>
            </a:r>
            <a:r>
              <a:rPr lang="de-DE" sz="1200" dirty="0"/>
              <a:t>stammen. Eine Person, der sogenannte </a:t>
            </a:r>
            <a:r>
              <a:rPr lang="de-DE" sz="1200" b="1" dirty="0"/>
              <a:t>Troll</a:t>
            </a:r>
            <a:r>
              <a:rPr lang="de-DE" sz="1200" dirty="0"/>
              <a:t>, sticht besonders hervor. Der Username des Trolls verrät teilweise den echten Namen oder zeigt, durch Bilder und Selfies, wer dahintersteckt. Die Vertrauensperson macht sich große Sorgen um die betroffene Person und informiert deshalb die Einrichtungsleitung.</a:t>
            </a:r>
            <a:endParaRPr dirty="0"/>
          </a:p>
          <a:p>
            <a:pPr algn="just">
              <a:defRPr/>
            </a:pPr>
            <a:endParaRPr lang="de-DE" sz="1200" dirty="0"/>
          </a:p>
          <a:p>
            <a:pPr marL="285750" indent="-285750" algn="just">
              <a:buFontTx/>
              <a:buChar char="-"/>
              <a:defRPr/>
            </a:pPr>
            <a:endParaRPr lang="de-DE" sz="1200" dirty="0"/>
          </a:p>
        </p:txBody>
      </p:sp>
      <p:sp>
        <p:nvSpPr>
          <p:cNvPr id="1064347879" name="Textfeld 14"/>
          <p:cNvSpPr txBox="1"/>
          <p:nvPr/>
        </p:nvSpPr>
        <p:spPr bwMode="auto">
          <a:xfrm>
            <a:off x="1869561" y="4203576"/>
            <a:ext cx="1839398" cy="640115"/>
          </a:xfrm>
          <a:prstGeom prst="rect">
            <a:avLst/>
          </a:prstGeom>
          <a:noFill/>
        </p:spPr>
        <p:txBody>
          <a:bodyPr wrap="none" rtlCol="0">
            <a:spAutoFit/>
          </a:bodyPr>
          <a:lstStyle/>
          <a:p>
            <a:pPr algn="ctr">
              <a:defRPr/>
            </a:pPr>
            <a:r>
              <a:rPr sz="3600" b="1"/>
              <a:t>Fallkarte</a:t>
            </a:r>
          </a:p>
        </p:txBody>
      </p:sp>
      <p:pic>
        <p:nvPicPr>
          <p:cNvPr id="6" name="Grafik 5">
            <a:extLst>
              <a:ext uri="{FF2B5EF4-FFF2-40B4-BE49-F238E27FC236}">
                <a16:creationId xmlns:a16="http://schemas.microsoft.com/office/drawing/2014/main" id="{843AABE2-E860-4136-994F-6B1A6FF467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8246" y="992104"/>
            <a:ext cx="3421348" cy="2851525"/>
          </a:xfrm>
          <a:prstGeom prst="rect">
            <a:avLst/>
          </a:prstGeom>
        </p:spPr>
      </p:pic>
      <p:pic>
        <p:nvPicPr>
          <p:cNvPr id="8" name="Grafik 7">
            <a:extLst>
              <a:ext uri="{FF2B5EF4-FFF2-40B4-BE49-F238E27FC236}">
                <a16:creationId xmlns:a16="http://schemas.microsoft.com/office/drawing/2014/main" id="{23DDFF09-1323-4DD6-AF63-0E628AC735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83750" y="476672"/>
            <a:ext cx="1438659" cy="143865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730876179"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447781965" name="Rechteck: abgerundete Ecken 4"/>
          <p:cNvSpPr/>
          <p:nvPr/>
        </p:nvSpPr>
        <p:spPr bwMode="auto">
          <a:xfrm>
            <a:off x="7263383"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603569313" name="Textfeld 1"/>
          <p:cNvSpPr txBox="1"/>
          <p:nvPr/>
        </p:nvSpPr>
        <p:spPr bwMode="auto">
          <a:xfrm>
            <a:off x="7388541" y="1847845"/>
            <a:ext cx="4057978" cy="4511075"/>
          </a:xfrm>
          <a:prstGeom prst="rect">
            <a:avLst/>
          </a:prstGeom>
          <a:noFill/>
        </p:spPr>
        <p:txBody>
          <a:bodyPr wrap="square" rtlCol="0">
            <a:spAutoFit/>
          </a:bodyPr>
          <a:lstStyle/>
          <a:p>
            <a:pPr algn="ctr">
              <a:defRPr/>
            </a:pPr>
            <a:r>
              <a:rPr lang="de-DE" sz="1400" b="1"/>
              <a:t>Fallkarte 2:</a:t>
            </a:r>
            <a:endParaRPr/>
          </a:p>
          <a:p>
            <a:pPr>
              <a:defRPr/>
            </a:pPr>
            <a:endParaRPr lang="de-DE" sz="1200"/>
          </a:p>
          <a:p>
            <a:pPr algn="just">
              <a:defRPr/>
            </a:pPr>
            <a:r>
              <a:rPr sz="1200" b="0" i="0" u="none">
                <a:solidFill>
                  <a:srgbClr val="000000"/>
                </a:solidFill>
                <a:latin typeface="Calibri"/>
                <a:ea typeface="Calibri"/>
                <a:cs typeface="Calibri"/>
              </a:rPr>
              <a:t>Eine Drittklässlerin soll in einer Schulpause mit einer Freundin  Türkisch gesprochen und dafür eine Strafarbeit  bekommen  haben – das Thema der Strafarbeit war: „Warum wir in der Schule Deutsch sprechen!“. </a:t>
            </a:r>
          </a:p>
          <a:p>
            <a:pPr algn="just">
              <a:defRPr/>
            </a:pPr>
            <a:r>
              <a:rPr sz="1200" b="0" i="0" u="none">
                <a:solidFill>
                  <a:srgbClr val="000000"/>
                </a:solidFill>
                <a:latin typeface="Calibri"/>
                <a:ea typeface="Calibri"/>
                <a:cs typeface="Calibri"/>
              </a:rPr>
              <a:t>Der Vorfall hat im Internet für viel Aufmerksamkeit gesorgt.</a:t>
            </a:r>
            <a:r>
              <a:rPr lang="de-DE" sz="1200">
                <a:latin typeface="Calibri"/>
                <a:ea typeface="Calibri"/>
                <a:cs typeface="Calibri"/>
              </a:rPr>
              <a:t> </a:t>
            </a:r>
          </a:p>
          <a:p>
            <a:pPr algn="just">
              <a:defRPr/>
            </a:pPr>
            <a:r>
              <a:rPr lang="de-DE" sz="1200">
                <a:latin typeface="Calibri"/>
                <a:ea typeface="Calibri"/>
                <a:cs typeface="Calibri"/>
              </a:rPr>
              <a:t>Die Nachricht wird in Sozialen Netzwerken geteilt und erhält viele negative und auch beleidigenden Kommentare.</a:t>
            </a:r>
          </a:p>
          <a:p>
            <a:pPr algn="just">
              <a:defRPr/>
            </a:pPr>
            <a:r>
              <a:rPr lang="de-DE" sz="1200"/>
              <a:t>Die </a:t>
            </a:r>
            <a:r>
              <a:rPr lang="de-DE" sz="1200" b="1"/>
              <a:t>betroffene Familie </a:t>
            </a:r>
            <a:r>
              <a:rPr lang="de-DE" sz="1200" b="1" i="0"/>
              <a:t>(Rollenkarte: </a:t>
            </a:r>
            <a:r>
              <a:rPr lang="de-DE" sz="1200" b="1" i="1"/>
              <a:t>Betroffene Person</a:t>
            </a:r>
            <a:r>
              <a:rPr lang="de-DE" sz="1200" b="1" i="0"/>
              <a:t>)</a:t>
            </a:r>
            <a:r>
              <a:rPr lang="de-DE" sz="1200" b="1"/>
              <a:t> </a:t>
            </a:r>
            <a:r>
              <a:rPr lang="de-DE" sz="1200"/>
              <a:t>ist sehr schockiert über die heftigen Reaktionen auf die Berichterstattung. Die Familie sucht sofort Hilfe bei einem </a:t>
            </a:r>
            <a:r>
              <a:rPr lang="de-DE" sz="1200" b="1"/>
              <a:t>Anwalt (Rollenkarte: </a:t>
            </a:r>
            <a:r>
              <a:rPr lang="de-DE" sz="1200" b="1" i="1"/>
              <a:t>Vertrauensperson</a:t>
            </a:r>
            <a:r>
              <a:rPr lang="de-DE" sz="1200" b="1"/>
              <a:t>)</a:t>
            </a:r>
            <a:r>
              <a:rPr lang="de-DE" sz="1200"/>
              <a:t>.</a:t>
            </a:r>
            <a:endParaRPr/>
          </a:p>
          <a:p>
            <a:pPr algn="just">
              <a:defRPr/>
            </a:pPr>
            <a:r>
              <a:rPr lang="de-DE" sz="1200"/>
              <a:t>Der Anwalt schaut sich die Nachrichten und Kommentare an und ist entsetzt. Die bösen Kommentare von anderen </a:t>
            </a:r>
            <a:r>
              <a:rPr lang="de-DE" sz="1200" b="1"/>
              <a:t>Menschen aus dem Ort</a:t>
            </a:r>
            <a:r>
              <a:rPr lang="de-DE" sz="1200"/>
              <a:t> </a:t>
            </a:r>
            <a:r>
              <a:rPr lang="de-DE" sz="1200" b="1"/>
              <a:t>(Rollenkarte: </a:t>
            </a:r>
            <a:r>
              <a:rPr lang="de-DE" sz="1200" b="1" i="1"/>
              <a:t>Mitschüler*innen</a:t>
            </a:r>
            <a:r>
              <a:rPr lang="de-DE" sz="1200" b="1"/>
              <a:t>) </a:t>
            </a:r>
            <a:r>
              <a:rPr lang="de-DE" sz="1200"/>
              <a:t>stammen. Eine Person, der sogenannte </a:t>
            </a:r>
            <a:r>
              <a:rPr lang="de-DE" sz="1200" b="1"/>
              <a:t>Troll</a:t>
            </a:r>
            <a:r>
              <a:rPr lang="de-DE" sz="1200"/>
              <a:t>, sticht besonders hervor. Der Username des Trolls verrät teilweise den echten Namen oder zeigt, durch Bilder und Selfies, wer dahintersteckt. Die Anwalt macht sich große Sorgen um die betroffene Familie und informiert deshalb die </a:t>
            </a:r>
            <a:r>
              <a:rPr lang="de-DE" sz="1200" b="1"/>
              <a:t>Schulaufsichtsbehörde (Rollenkarte: </a:t>
            </a:r>
            <a:r>
              <a:rPr lang="de-DE" sz="1200" b="1" i="1"/>
              <a:t>Einrichtungsleitung</a:t>
            </a:r>
            <a:r>
              <a:rPr lang="de-DE" sz="1200" b="1"/>
              <a:t>)</a:t>
            </a:r>
            <a:r>
              <a:rPr lang="de-DE" sz="1200"/>
              <a:t>.</a:t>
            </a:r>
            <a:endParaRPr/>
          </a:p>
          <a:p>
            <a:pPr algn="ctr">
              <a:defRPr/>
            </a:pPr>
            <a:endParaRPr lang="de-DE" sz="1200"/>
          </a:p>
          <a:p>
            <a:pPr marL="285750" indent="-285750">
              <a:buFontTx/>
              <a:buChar char="-"/>
              <a:defRPr/>
            </a:pPr>
            <a:endParaRPr lang="de-DE" sz="1200"/>
          </a:p>
        </p:txBody>
      </p:sp>
      <p:sp>
        <p:nvSpPr>
          <p:cNvPr id="203545767" name="Textfeld 14"/>
          <p:cNvSpPr txBox="1"/>
          <p:nvPr/>
        </p:nvSpPr>
        <p:spPr bwMode="auto">
          <a:xfrm>
            <a:off x="1869544" y="4203576"/>
            <a:ext cx="1839398" cy="640115"/>
          </a:xfrm>
          <a:prstGeom prst="rect">
            <a:avLst/>
          </a:prstGeom>
          <a:noFill/>
        </p:spPr>
        <p:txBody>
          <a:bodyPr wrap="none" rtlCol="0">
            <a:spAutoFit/>
          </a:bodyPr>
          <a:lstStyle/>
          <a:p>
            <a:pPr algn="ctr">
              <a:defRPr/>
            </a:pPr>
            <a:r>
              <a:rPr sz="3600" b="1"/>
              <a:t>Fallkarte</a:t>
            </a:r>
          </a:p>
        </p:txBody>
      </p:sp>
      <p:pic>
        <p:nvPicPr>
          <p:cNvPr id="8" name="Grafik 7">
            <a:extLst>
              <a:ext uri="{FF2B5EF4-FFF2-40B4-BE49-F238E27FC236}">
                <a16:creationId xmlns:a16="http://schemas.microsoft.com/office/drawing/2014/main" id="{3DE2BB67-90CE-4073-B4D7-EC26286A7A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078246" y="992104"/>
            <a:ext cx="3421348" cy="2851525"/>
          </a:xfrm>
          <a:prstGeom prst="rect">
            <a:avLst/>
          </a:prstGeom>
        </p:spPr>
      </p:pic>
      <p:pic>
        <p:nvPicPr>
          <p:cNvPr id="9" name="Grafik 8">
            <a:extLst>
              <a:ext uri="{FF2B5EF4-FFF2-40B4-BE49-F238E27FC236}">
                <a16:creationId xmlns:a16="http://schemas.microsoft.com/office/drawing/2014/main" id="{A824606D-B4EE-4400-82E6-D149EE63FF0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683750" y="476672"/>
            <a:ext cx="1438659" cy="143865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730876179"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447781965" name="Rechteck: abgerundete Ecken 4"/>
          <p:cNvSpPr/>
          <p:nvPr/>
        </p:nvSpPr>
        <p:spPr bwMode="auto">
          <a:xfrm>
            <a:off x="7263383"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603569313" name="Textfeld 1"/>
          <p:cNvSpPr txBox="1"/>
          <p:nvPr/>
        </p:nvSpPr>
        <p:spPr bwMode="auto">
          <a:xfrm>
            <a:off x="7387498" y="2068997"/>
            <a:ext cx="4057978" cy="4516621"/>
          </a:xfrm>
          <a:prstGeom prst="rect">
            <a:avLst/>
          </a:prstGeom>
          <a:noFill/>
        </p:spPr>
        <p:txBody>
          <a:bodyPr wrap="square" rtlCol="0">
            <a:spAutoFit/>
          </a:bodyPr>
          <a:lstStyle/>
          <a:p>
            <a:pPr algn="ctr">
              <a:defRPr/>
            </a:pPr>
            <a:r>
              <a:rPr lang="de-DE" sz="1400" b="1" dirty="0"/>
              <a:t>Dein eigener Fall:</a:t>
            </a:r>
          </a:p>
          <a:p>
            <a:pPr algn="ctr">
              <a:defRPr/>
            </a:pPr>
            <a:endParaRPr lang="de-DE" dirty="0">
              <a:solidFill>
                <a:schemeClr val="tx1"/>
              </a:solidFill>
            </a:endParaRPr>
          </a:p>
          <a:p>
            <a:pPr algn="ctr">
              <a:lnSpc>
                <a:spcPct val="150000"/>
              </a:lnSpc>
              <a:defRPr/>
            </a:pPr>
            <a:r>
              <a:rPr lang="de-DE" sz="1100" dirty="0">
                <a:solidFill>
                  <a:schemeClr val="tx1"/>
                </a:solidFill>
              </a:rPr>
              <a:t>—————————————————————————————————————————————————————————————————————————————————————————————————————————————————————————————————————————————————————————————————————————————————————————————————————————————————————————————————————————————————————————————————————————————————————————————————————————————————————————————————————————————————————————————————————————————————————————————————————</a:t>
            </a:r>
          </a:p>
          <a:p>
            <a:pPr algn="ctr">
              <a:defRPr/>
            </a:pPr>
            <a:endParaRPr lang="de-DE" sz="1100" dirty="0"/>
          </a:p>
          <a:p>
            <a:pPr>
              <a:defRPr/>
            </a:pPr>
            <a:endParaRPr lang="de-DE" sz="900" dirty="0"/>
          </a:p>
          <a:p>
            <a:pPr algn="ctr">
              <a:defRPr/>
            </a:pPr>
            <a:endParaRPr lang="de-DE" sz="900" dirty="0"/>
          </a:p>
          <a:p>
            <a:pPr marL="285750" indent="-285750">
              <a:buFontTx/>
              <a:buChar char="-"/>
              <a:defRPr/>
            </a:pPr>
            <a:endParaRPr lang="de-DE" sz="1200" dirty="0"/>
          </a:p>
        </p:txBody>
      </p:sp>
      <p:sp>
        <p:nvSpPr>
          <p:cNvPr id="203545767" name="Textfeld 14"/>
          <p:cNvSpPr txBox="1"/>
          <p:nvPr/>
        </p:nvSpPr>
        <p:spPr bwMode="auto">
          <a:xfrm>
            <a:off x="1869544" y="4203576"/>
            <a:ext cx="1839398" cy="640115"/>
          </a:xfrm>
          <a:prstGeom prst="rect">
            <a:avLst/>
          </a:prstGeom>
          <a:noFill/>
        </p:spPr>
        <p:txBody>
          <a:bodyPr wrap="none" rtlCol="0">
            <a:spAutoFit/>
          </a:bodyPr>
          <a:lstStyle/>
          <a:p>
            <a:pPr algn="ctr">
              <a:defRPr/>
            </a:pPr>
            <a:r>
              <a:rPr sz="3600" b="1"/>
              <a:t>Fallkarte</a:t>
            </a:r>
          </a:p>
        </p:txBody>
      </p:sp>
      <p:pic>
        <p:nvPicPr>
          <p:cNvPr id="8" name="Grafik 7">
            <a:extLst>
              <a:ext uri="{FF2B5EF4-FFF2-40B4-BE49-F238E27FC236}">
                <a16:creationId xmlns:a16="http://schemas.microsoft.com/office/drawing/2014/main" id="{CBBC0CEC-114D-4EF1-A93B-B63AEDEFBA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078246" y="992104"/>
            <a:ext cx="3421348" cy="2851525"/>
          </a:xfrm>
          <a:prstGeom prst="rect">
            <a:avLst/>
          </a:prstGeom>
        </p:spPr>
      </p:pic>
      <p:pic>
        <p:nvPicPr>
          <p:cNvPr id="9" name="Grafik 8">
            <a:extLst>
              <a:ext uri="{FF2B5EF4-FFF2-40B4-BE49-F238E27FC236}">
                <a16:creationId xmlns:a16="http://schemas.microsoft.com/office/drawing/2014/main" id="{208CCDBB-3CE7-4156-BE59-25283687AA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683750" y="476672"/>
            <a:ext cx="1438659" cy="1438659"/>
          </a:xfrm>
          <a:prstGeom prst="rect">
            <a:avLst/>
          </a:prstGeom>
        </p:spPr>
      </p:pic>
    </p:spTree>
    <p:extLst>
      <p:ext uri="{BB962C8B-B14F-4D97-AF65-F5344CB8AC3E}">
        <p14:creationId xmlns:p14="http://schemas.microsoft.com/office/powerpoint/2010/main" val="1005375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082410728"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1040399751" name="Rechteck: abgerundete Ecken 4"/>
          <p:cNvSpPr/>
          <p:nvPr/>
        </p:nvSpPr>
        <p:spPr bwMode="auto">
          <a:xfrm>
            <a:off x="7263382"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1241513005" name="Textfeld 1"/>
          <p:cNvSpPr txBox="1"/>
          <p:nvPr/>
        </p:nvSpPr>
        <p:spPr bwMode="auto">
          <a:xfrm>
            <a:off x="7534653" y="2185416"/>
            <a:ext cx="3638160" cy="461664"/>
          </a:xfrm>
          <a:prstGeom prst="rect">
            <a:avLst/>
          </a:prstGeom>
          <a:noFill/>
        </p:spPr>
        <p:txBody>
          <a:bodyPr wrap="square" rtlCol="0">
            <a:spAutoFit/>
          </a:bodyPr>
          <a:lstStyle/>
          <a:p>
            <a:pPr algn="ctr">
              <a:defRPr/>
            </a:pPr>
            <a:r>
              <a:rPr lang="de-DE" sz="2400"/>
              <a:t>Betroffene Person</a:t>
            </a:r>
            <a:endParaRPr/>
          </a:p>
        </p:txBody>
      </p:sp>
      <p:sp>
        <p:nvSpPr>
          <p:cNvPr id="103333702" name="Textfeld 2"/>
          <p:cNvSpPr txBox="1"/>
          <p:nvPr/>
        </p:nvSpPr>
        <p:spPr bwMode="auto">
          <a:xfrm>
            <a:off x="7314166" y="2817290"/>
            <a:ext cx="4169833" cy="1563660"/>
          </a:xfrm>
          <a:prstGeom prst="rect">
            <a:avLst/>
          </a:prstGeom>
          <a:noFill/>
        </p:spPr>
        <p:txBody>
          <a:bodyPr wrap="square" rtlCol="0">
            <a:noAutofit/>
          </a:bodyPr>
          <a:lstStyle/>
          <a:p>
            <a:pPr algn="just">
              <a:lnSpc>
                <a:spcPct val="114999"/>
              </a:lnSpc>
              <a:defRPr/>
            </a:pPr>
            <a:r>
              <a:rPr lang="de-DE" sz="1200"/>
              <a:t>Dich haben die Kommentare und Reaktionen im Netz hart getroffen. Am Anfang wolltest du es als unwichtige Gemeinheit abtun, aber es wurden immer mehr Kommentare und  Reaktionen. Du hast dich erst spät an eine Vertrauensperson gewandt, als du gemerkt hast, dass es dich sehr mitnimmt und du dich immer mehr zurückgezogen hast. Du hast sogar überlegt, dein Profil zu löschen. </a:t>
            </a:r>
            <a:endParaRPr sz="2000"/>
          </a:p>
          <a:p>
            <a:pPr algn="just">
              <a:lnSpc>
                <a:spcPct val="114999"/>
              </a:lnSpc>
              <a:defRPr/>
            </a:pPr>
            <a:endParaRPr lang="de-DE" sz="1200"/>
          </a:p>
        </p:txBody>
      </p:sp>
      <p:sp>
        <p:nvSpPr>
          <p:cNvPr id="1132835532" name="Textfeld 5"/>
          <p:cNvSpPr txBox="1"/>
          <p:nvPr/>
        </p:nvSpPr>
        <p:spPr bwMode="auto">
          <a:xfrm>
            <a:off x="7949496" y="4516953"/>
            <a:ext cx="3223316" cy="369330"/>
          </a:xfrm>
          <a:prstGeom prst="rect">
            <a:avLst/>
          </a:prstGeom>
          <a:noFill/>
        </p:spPr>
        <p:txBody>
          <a:bodyPr wrap="none" rtlCol="0">
            <a:spAutoFit/>
          </a:bodyPr>
          <a:lstStyle/>
          <a:p>
            <a:pPr>
              <a:defRPr/>
            </a:pPr>
            <a:r>
              <a:rPr lang="de-DE"/>
              <a:t>Reflexionsfragen für deine Rolle:</a:t>
            </a:r>
            <a:endParaRPr/>
          </a:p>
        </p:txBody>
      </p:sp>
      <p:sp>
        <p:nvSpPr>
          <p:cNvPr id="1699573982" name="Textfeld 6"/>
          <p:cNvSpPr txBox="1"/>
          <p:nvPr/>
        </p:nvSpPr>
        <p:spPr bwMode="auto">
          <a:xfrm>
            <a:off x="7462167" y="4903291"/>
            <a:ext cx="3957166" cy="1563660"/>
          </a:xfrm>
          <a:prstGeom prst="rect">
            <a:avLst/>
          </a:prstGeom>
          <a:noFill/>
        </p:spPr>
        <p:txBody>
          <a:bodyPr wrap="none" rtlCol="0">
            <a:spAutoFit/>
          </a:bodyPr>
          <a:lstStyle/>
          <a:p>
            <a:pPr marL="217793" lvl="0" indent="-217793" algn="l">
              <a:lnSpc>
                <a:spcPct val="114999"/>
              </a:lnSpc>
              <a:buFont typeface="Arial"/>
              <a:buChar char="•"/>
              <a:defRPr/>
            </a:pPr>
            <a:r>
              <a:rPr lang="de-DE" sz="1200">
                <a:solidFill>
                  <a:schemeClr val="tx1"/>
                </a:solidFill>
              </a:rPr>
              <a:t>Wie fühlst du dich jetzt?</a:t>
            </a:r>
            <a:endParaRPr sz="2000">
              <a:solidFill>
                <a:schemeClr val="tx1"/>
              </a:solidFill>
            </a:endParaRPr>
          </a:p>
          <a:p>
            <a:pPr marL="217793" lvl="0" indent="-217793" algn="l">
              <a:lnSpc>
                <a:spcPct val="114999"/>
              </a:lnSpc>
              <a:buFont typeface="Arial"/>
              <a:buChar char="•"/>
              <a:defRPr/>
            </a:pPr>
            <a:r>
              <a:rPr lang="de-DE" sz="1200">
                <a:solidFill>
                  <a:schemeClr val="tx1"/>
                </a:solidFill>
              </a:rPr>
              <a:t>Wie stehst du zu diesen Kommentaren?</a:t>
            </a:r>
            <a:endParaRPr sz="2000">
              <a:solidFill>
                <a:schemeClr val="tx1"/>
              </a:solidFill>
            </a:endParaRPr>
          </a:p>
          <a:p>
            <a:pPr marL="217793" lvl="0" indent="-217793" algn="l">
              <a:lnSpc>
                <a:spcPct val="114999"/>
              </a:lnSpc>
              <a:buFont typeface="Arial"/>
              <a:buChar char="•"/>
              <a:defRPr/>
            </a:pPr>
            <a:r>
              <a:rPr lang="de-DE" sz="1200">
                <a:solidFill>
                  <a:schemeClr val="tx1"/>
                </a:solidFill>
              </a:rPr>
              <a:t>Was macht es mit dir, dass du die Personen nicht kennst?</a:t>
            </a:r>
            <a:endParaRPr sz="2000">
              <a:solidFill>
                <a:schemeClr val="tx1"/>
              </a:solidFill>
            </a:endParaRPr>
          </a:p>
          <a:p>
            <a:pPr marL="217793" lvl="0" indent="-217793" algn="l">
              <a:lnSpc>
                <a:spcPct val="114999"/>
              </a:lnSpc>
              <a:buFont typeface="Arial"/>
              <a:buChar char="•"/>
              <a:defRPr/>
            </a:pPr>
            <a:r>
              <a:rPr lang="de-DE" sz="1200">
                <a:solidFill>
                  <a:schemeClr val="tx1"/>
                </a:solidFill>
              </a:rPr>
              <a:t>Kannst du dich jemandem anvertrauen?</a:t>
            </a:r>
            <a:endParaRPr sz="2000">
              <a:solidFill>
                <a:schemeClr val="tx1"/>
              </a:solidFill>
            </a:endParaRPr>
          </a:p>
          <a:p>
            <a:pPr marL="217793" lvl="0" indent="-217793" algn="l">
              <a:lnSpc>
                <a:spcPct val="114999"/>
              </a:lnSpc>
              <a:buFont typeface="Arial"/>
              <a:buChar char="•"/>
              <a:defRPr/>
            </a:pPr>
            <a:r>
              <a:rPr lang="de-DE" sz="1200">
                <a:solidFill>
                  <a:schemeClr val="tx1"/>
                </a:solidFill>
              </a:rPr>
              <a:t>Was wirst du in Zukunft tun, </a:t>
            </a:r>
            <a:endParaRPr sz="2000">
              <a:solidFill>
                <a:schemeClr val="tx1"/>
              </a:solidFill>
            </a:endParaRPr>
          </a:p>
          <a:p>
            <a:pPr marL="217793" lvl="0" indent="-217793" algn="l">
              <a:lnSpc>
                <a:spcPct val="114999"/>
              </a:lnSpc>
              <a:buFont typeface="Arial"/>
              <a:buChar char="•"/>
              <a:defRPr/>
            </a:pPr>
            <a:r>
              <a:rPr lang="de-DE" sz="1200">
                <a:solidFill>
                  <a:schemeClr val="tx1"/>
                </a:solidFill>
              </a:rPr>
              <a:t>wenn du überlegst, so etwas zu posten?</a:t>
            </a:r>
            <a:endParaRPr sz="2000">
              <a:solidFill>
                <a:schemeClr val="tx1"/>
              </a:solidFill>
            </a:endParaRPr>
          </a:p>
          <a:p>
            <a:pPr marL="217793" indent="-217793" algn="l">
              <a:lnSpc>
                <a:spcPct val="114999"/>
              </a:lnSpc>
              <a:buFont typeface="Arial"/>
              <a:buChar char="•"/>
              <a:defRPr/>
            </a:pPr>
            <a:endParaRPr sz="1200">
              <a:solidFill>
                <a:schemeClr val="tx1"/>
              </a:solidFill>
            </a:endParaRPr>
          </a:p>
        </p:txBody>
      </p:sp>
      <p:sp>
        <p:nvSpPr>
          <p:cNvPr id="412705729" name="Textfeld 15"/>
          <p:cNvSpPr txBox="1"/>
          <p:nvPr/>
        </p:nvSpPr>
        <p:spPr bwMode="auto">
          <a:xfrm>
            <a:off x="969640" y="4225369"/>
            <a:ext cx="3638735" cy="640115"/>
          </a:xfrm>
          <a:prstGeom prst="rect">
            <a:avLst/>
          </a:prstGeom>
          <a:noFill/>
        </p:spPr>
        <p:txBody>
          <a:bodyPr wrap="square" rtlCol="0">
            <a:spAutoFit/>
          </a:bodyPr>
          <a:lstStyle/>
          <a:p>
            <a:pPr algn="ctr">
              <a:defRPr/>
            </a:pPr>
            <a:r>
              <a:rPr lang="de-DE" sz="3600" b="1"/>
              <a:t>Rollenkarte</a:t>
            </a:r>
            <a:endParaRPr sz="2400" b="1"/>
          </a:p>
        </p:txBody>
      </p:sp>
      <p:pic>
        <p:nvPicPr>
          <p:cNvPr id="11" name="Grafik 10">
            <a:extLst>
              <a:ext uri="{FF2B5EF4-FFF2-40B4-BE49-F238E27FC236}">
                <a16:creationId xmlns:a16="http://schemas.microsoft.com/office/drawing/2014/main" id="{197EB914-D6D4-44FB-A726-E4117AE3C1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078246" y="992104"/>
            <a:ext cx="3421348" cy="2851525"/>
          </a:xfrm>
          <a:prstGeom prst="rect">
            <a:avLst/>
          </a:prstGeom>
        </p:spPr>
      </p:pic>
      <p:pic>
        <p:nvPicPr>
          <p:cNvPr id="3" name="Grafik 2">
            <a:extLst>
              <a:ext uri="{FF2B5EF4-FFF2-40B4-BE49-F238E27FC236}">
                <a16:creationId xmlns:a16="http://schemas.microsoft.com/office/drawing/2014/main" id="{44DDDC17-68CD-4182-9BE9-0C267CA93B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21420" y="610837"/>
            <a:ext cx="1438659" cy="143865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2239317" name="Rechteck: abgerundete Ecken 3"/>
          <p:cNvSpPr/>
          <p:nvPr/>
        </p:nvSpPr>
        <p:spPr bwMode="auto">
          <a:xfrm>
            <a:off x="649224"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163019866" name="Rechteck: abgerundete Ecken 4"/>
          <p:cNvSpPr/>
          <p:nvPr/>
        </p:nvSpPr>
        <p:spPr bwMode="auto">
          <a:xfrm>
            <a:off x="7263381" y="420624"/>
            <a:ext cx="4279392" cy="6208776"/>
          </a:xfrm>
          <a:prstGeom prst="roundRect">
            <a:avLst>
              <a:gd name="adj" fmla="val 16667"/>
            </a:avLst>
          </a:prstGeom>
          <a:noFill/>
          <a:ln w="76200" cap="flat" cmpd="sng" algn="ctr">
            <a:solidFill>
              <a:srgbClr val="FD7F79"/>
            </a:solidFill>
            <a:prstDash val="solid"/>
            <a:round/>
            <a:headEnd type="none" w="med" len="med"/>
            <a:tailEnd type="none" w="med" len="med"/>
          </a:ln>
        </p:spPr>
        <p:style>
          <a:lnRef idx="0">
            <a:srgbClr val="000000"/>
          </a:lnRef>
          <a:fillRef idx="0">
            <a:srgbClr val="000000"/>
          </a:fillRef>
          <a:effectRef idx="0">
            <a:srgbClr val="000000"/>
          </a:effectRef>
          <a:fontRef idx="minor">
            <a:schemeClr val="accent4"/>
          </a:fontRef>
        </p:style>
        <p:txBody>
          <a:bodyPr rtlCol="0" anchor="ctr"/>
          <a:lstStyle/>
          <a:p>
            <a:pPr algn="ctr">
              <a:defRPr/>
            </a:pPr>
            <a:endParaRPr lang="de-DE"/>
          </a:p>
        </p:txBody>
      </p:sp>
      <p:sp>
        <p:nvSpPr>
          <p:cNvPr id="134654537" name="Textfeld 1"/>
          <p:cNvSpPr txBox="1"/>
          <p:nvPr/>
        </p:nvSpPr>
        <p:spPr bwMode="auto">
          <a:xfrm>
            <a:off x="7534652" y="2185416"/>
            <a:ext cx="3638160" cy="461664"/>
          </a:xfrm>
          <a:prstGeom prst="rect">
            <a:avLst/>
          </a:prstGeom>
          <a:noFill/>
        </p:spPr>
        <p:txBody>
          <a:bodyPr wrap="square" rtlCol="0">
            <a:spAutoFit/>
          </a:bodyPr>
          <a:lstStyle/>
          <a:p>
            <a:pPr algn="ctr">
              <a:defRPr/>
            </a:pPr>
            <a:r>
              <a:rPr lang="de-DE" sz="2400"/>
              <a:t>Betroffene Person</a:t>
            </a:r>
            <a:endParaRPr/>
          </a:p>
        </p:txBody>
      </p:sp>
      <p:sp>
        <p:nvSpPr>
          <p:cNvPr id="430564806" name="Textfeld 2"/>
          <p:cNvSpPr txBox="1"/>
          <p:nvPr/>
        </p:nvSpPr>
        <p:spPr bwMode="auto">
          <a:xfrm>
            <a:off x="7314166" y="2817290"/>
            <a:ext cx="4169833" cy="1563660"/>
          </a:xfrm>
          <a:prstGeom prst="rect">
            <a:avLst/>
          </a:prstGeom>
          <a:noFill/>
        </p:spPr>
        <p:txBody>
          <a:bodyPr wrap="square" rtlCol="0">
            <a:noAutofit/>
          </a:bodyPr>
          <a:lstStyle/>
          <a:p>
            <a:pPr algn="just">
              <a:lnSpc>
                <a:spcPct val="114999"/>
              </a:lnSpc>
              <a:defRPr/>
            </a:pPr>
            <a:r>
              <a:rPr lang="de-DE" sz="1200" dirty="0"/>
              <a:t>Dich haben die Kommentare und Reaktionen im Netz hart getroffen. Am Anfang wolltest du es als unwichtige Gemeinheit abtun, aber es wurden immer mehr Kommentare und  Reaktionen. Du hast dich erst spät an eine Vertrauensperson gewandt, als du gemerkt hast, dass es dich sehr mitnimmt und du dich immer mehr zurückgezogen hast. Du hast sogar überlegt, dein Profil zu löschen. </a:t>
            </a:r>
            <a:endParaRPr sz="2000" dirty="0"/>
          </a:p>
          <a:p>
            <a:pPr algn="just">
              <a:lnSpc>
                <a:spcPct val="114999"/>
              </a:lnSpc>
              <a:defRPr/>
            </a:pPr>
            <a:endParaRPr lang="de-DE" sz="1200" dirty="0"/>
          </a:p>
        </p:txBody>
      </p:sp>
      <p:sp>
        <p:nvSpPr>
          <p:cNvPr id="818067044" name="Textfeld 5"/>
          <p:cNvSpPr txBox="1"/>
          <p:nvPr/>
        </p:nvSpPr>
        <p:spPr bwMode="auto">
          <a:xfrm>
            <a:off x="7949496" y="4516953"/>
            <a:ext cx="3223315" cy="369329"/>
          </a:xfrm>
          <a:prstGeom prst="rect">
            <a:avLst/>
          </a:prstGeom>
          <a:noFill/>
        </p:spPr>
        <p:txBody>
          <a:bodyPr wrap="none" rtlCol="0">
            <a:spAutoFit/>
          </a:bodyPr>
          <a:lstStyle/>
          <a:p>
            <a:pPr>
              <a:defRPr/>
            </a:pPr>
            <a:r>
              <a:rPr lang="de-DE"/>
              <a:t>Reflexionsfragen für deine Rolle:</a:t>
            </a:r>
            <a:endParaRPr/>
          </a:p>
        </p:txBody>
      </p:sp>
      <p:sp>
        <p:nvSpPr>
          <p:cNvPr id="1672117976" name="Textfeld 6"/>
          <p:cNvSpPr txBox="1"/>
          <p:nvPr/>
        </p:nvSpPr>
        <p:spPr bwMode="auto">
          <a:xfrm>
            <a:off x="7462167" y="4903291"/>
            <a:ext cx="3957166" cy="1563660"/>
          </a:xfrm>
          <a:prstGeom prst="rect">
            <a:avLst/>
          </a:prstGeom>
          <a:noFill/>
        </p:spPr>
        <p:txBody>
          <a:bodyPr wrap="none" rtlCol="0">
            <a:spAutoFit/>
          </a:bodyPr>
          <a:lstStyle/>
          <a:p>
            <a:pPr marL="217793" lvl="0" indent="-217793" algn="l">
              <a:lnSpc>
                <a:spcPct val="114999"/>
              </a:lnSpc>
              <a:buFont typeface="Arial"/>
              <a:buChar char="•"/>
              <a:defRPr/>
            </a:pPr>
            <a:r>
              <a:rPr lang="de-DE" sz="1200">
                <a:solidFill>
                  <a:schemeClr val="tx1"/>
                </a:solidFill>
              </a:rPr>
              <a:t>Wie fühlst du dich jetzt?</a:t>
            </a:r>
            <a:endParaRPr sz="2000">
              <a:solidFill>
                <a:schemeClr val="tx1"/>
              </a:solidFill>
            </a:endParaRPr>
          </a:p>
          <a:p>
            <a:pPr marL="217793" lvl="0" indent="-217793" algn="l">
              <a:lnSpc>
                <a:spcPct val="114999"/>
              </a:lnSpc>
              <a:buFont typeface="Arial"/>
              <a:buChar char="•"/>
              <a:defRPr/>
            </a:pPr>
            <a:r>
              <a:rPr lang="de-DE" sz="1200">
                <a:solidFill>
                  <a:schemeClr val="tx1"/>
                </a:solidFill>
              </a:rPr>
              <a:t>Wie stehst du zu diesen Kommentaren?</a:t>
            </a:r>
            <a:endParaRPr sz="2000">
              <a:solidFill>
                <a:schemeClr val="tx1"/>
              </a:solidFill>
            </a:endParaRPr>
          </a:p>
          <a:p>
            <a:pPr marL="217793" lvl="0" indent="-217793" algn="l">
              <a:lnSpc>
                <a:spcPct val="114999"/>
              </a:lnSpc>
              <a:buFont typeface="Arial"/>
              <a:buChar char="•"/>
              <a:defRPr/>
            </a:pPr>
            <a:r>
              <a:rPr lang="de-DE" sz="1200">
                <a:solidFill>
                  <a:schemeClr val="tx1"/>
                </a:solidFill>
              </a:rPr>
              <a:t>Was macht es mit dir, dass du die Personen nicht kennst?</a:t>
            </a:r>
            <a:endParaRPr sz="2000">
              <a:solidFill>
                <a:schemeClr val="tx1"/>
              </a:solidFill>
            </a:endParaRPr>
          </a:p>
          <a:p>
            <a:pPr marL="217793" lvl="0" indent="-217793" algn="l">
              <a:lnSpc>
                <a:spcPct val="114999"/>
              </a:lnSpc>
              <a:buFont typeface="Arial"/>
              <a:buChar char="•"/>
              <a:defRPr/>
            </a:pPr>
            <a:r>
              <a:rPr lang="de-DE" sz="1200">
                <a:solidFill>
                  <a:schemeClr val="tx1"/>
                </a:solidFill>
              </a:rPr>
              <a:t>Kannst du dich jemandem anvertrauen?</a:t>
            </a:r>
            <a:endParaRPr sz="2000">
              <a:solidFill>
                <a:schemeClr val="tx1"/>
              </a:solidFill>
            </a:endParaRPr>
          </a:p>
          <a:p>
            <a:pPr marL="217793" lvl="0" indent="-217793" algn="l">
              <a:lnSpc>
                <a:spcPct val="114999"/>
              </a:lnSpc>
              <a:buFont typeface="Arial"/>
              <a:buChar char="•"/>
              <a:defRPr/>
            </a:pPr>
            <a:r>
              <a:rPr lang="de-DE" sz="1200">
                <a:solidFill>
                  <a:schemeClr val="tx1"/>
                </a:solidFill>
              </a:rPr>
              <a:t>Was wirst du in Zukunft tun, </a:t>
            </a:r>
            <a:endParaRPr sz="2000">
              <a:solidFill>
                <a:schemeClr val="tx1"/>
              </a:solidFill>
            </a:endParaRPr>
          </a:p>
          <a:p>
            <a:pPr marL="217793" lvl="0" indent="-217793" algn="l">
              <a:lnSpc>
                <a:spcPct val="114999"/>
              </a:lnSpc>
              <a:buFont typeface="Arial"/>
              <a:buChar char="•"/>
              <a:defRPr/>
            </a:pPr>
            <a:r>
              <a:rPr lang="de-DE" sz="1200">
                <a:solidFill>
                  <a:schemeClr val="tx1"/>
                </a:solidFill>
              </a:rPr>
              <a:t>wenn du überlegst, so etwas zu posten?</a:t>
            </a:r>
            <a:endParaRPr sz="2000">
              <a:solidFill>
                <a:schemeClr val="tx1"/>
              </a:solidFill>
            </a:endParaRPr>
          </a:p>
          <a:p>
            <a:pPr marL="217793" indent="-217793" algn="l">
              <a:lnSpc>
                <a:spcPct val="114999"/>
              </a:lnSpc>
              <a:buFont typeface="Arial"/>
              <a:buChar char="•"/>
              <a:defRPr/>
            </a:pPr>
            <a:endParaRPr sz="1200">
              <a:solidFill>
                <a:schemeClr val="tx1"/>
              </a:solidFill>
            </a:endParaRPr>
          </a:p>
        </p:txBody>
      </p:sp>
      <p:sp>
        <p:nvSpPr>
          <p:cNvPr id="1742847979" name="Textfeld 15"/>
          <p:cNvSpPr txBox="1"/>
          <p:nvPr/>
        </p:nvSpPr>
        <p:spPr bwMode="auto">
          <a:xfrm>
            <a:off x="969639" y="4225368"/>
            <a:ext cx="3638734" cy="640114"/>
          </a:xfrm>
          <a:prstGeom prst="rect">
            <a:avLst/>
          </a:prstGeom>
          <a:noFill/>
        </p:spPr>
        <p:txBody>
          <a:bodyPr wrap="square" rtlCol="0">
            <a:spAutoFit/>
          </a:bodyPr>
          <a:lstStyle/>
          <a:p>
            <a:pPr algn="ctr">
              <a:defRPr/>
            </a:pPr>
            <a:r>
              <a:rPr lang="de-DE" sz="3600" b="1"/>
              <a:t>Rollenkarte</a:t>
            </a:r>
            <a:endParaRPr sz="2400" b="1"/>
          </a:p>
        </p:txBody>
      </p:sp>
      <p:pic>
        <p:nvPicPr>
          <p:cNvPr id="11" name="Grafik 10">
            <a:extLst>
              <a:ext uri="{FF2B5EF4-FFF2-40B4-BE49-F238E27FC236}">
                <a16:creationId xmlns:a16="http://schemas.microsoft.com/office/drawing/2014/main" id="{F5B14884-4FD8-48ED-93A5-A904ED4126C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078246" y="992104"/>
            <a:ext cx="3421348" cy="2851525"/>
          </a:xfrm>
          <a:prstGeom prst="rect">
            <a:avLst/>
          </a:prstGeom>
        </p:spPr>
      </p:pic>
      <p:pic>
        <p:nvPicPr>
          <p:cNvPr id="12" name="Grafik 11">
            <a:extLst>
              <a:ext uri="{FF2B5EF4-FFF2-40B4-BE49-F238E27FC236}">
                <a16:creationId xmlns:a16="http://schemas.microsoft.com/office/drawing/2014/main" id="{77D4712B-E767-445D-ADE7-6D178A2E59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721420" y="610837"/>
            <a:ext cx="1438659" cy="1438659"/>
          </a:xfrm>
          <a:prstGeom prst="rect">
            <a:avLst/>
          </a:prstGeom>
        </p:spPr>
      </p:pic>
    </p:spTree>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2488</Words>
  <Application>Microsoft Office PowerPoint</Application>
  <DocSecurity>0</DocSecurity>
  <PresentationFormat>Breitbild</PresentationFormat>
  <Paragraphs>245</Paragraphs>
  <Slides>27</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27</vt:i4>
      </vt:variant>
    </vt:vector>
  </HeadingPairs>
  <TitlesOfParts>
    <vt:vector size="32" baseType="lpstr">
      <vt:lpstr>Arial</vt:lpstr>
      <vt:lpstr>Calibri</vt:lpstr>
      <vt:lpstr>Calibri Light</vt:lpstr>
      <vt:lpstr>Source Sans 3</vt:lpstr>
      <vt:lpstr>Office</vt:lpstr>
      <vt:lpstr>Cool Down  -  Ein Rollenspiel zu Hass im Netz  Medienpädagogische Methode gegen Hass im Netz Ergebnis und Ausarbeitung aus dem Methodensprint der GMK im Juni 2024  ausgearbeitet von Josefa Much</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JosefaMuch</dc:creator>
  <cp:keywords/>
  <dc:description/>
  <cp:lastModifiedBy>Carolin Rössler</cp:lastModifiedBy>
  <cp:revision>37</cp:revision>
  <dcterms:created xsi:type="dcterms:W3CDTF">2024-09-25T11:57:21Z</dcterms:created>
  <dcterms:modified xsi:type="dcterms:W3CDTF">2024-12-11T11:20:13Z</dcterms:modified>
  <cp:category/>
  <dc:identifier/>
  <cp:contentStatus/>
  <dc:language/>
  <cp:version/>
</cp:coreProperties>
</file>